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98" r:id="rId2"/>
    <p:sldId id="258" r:id="rId3"/>
    <p:sldId id="259" r:id="rId4"/>
    <p:sldId id="260" r:id="rId5"/>
    <p:sldId id="266" r:id="rId6"/>
    <p:sldId id="302" r:id="rId7"/>
    <p:sldId id="301" r:id="rId8"/>
    <p:sldId id="273" r:id="rId9"/>
    <p:sldId id="274" r:id="rId10"/>
    <p:sldId id="308" r:id="rId11"/>
    <p:sldId id="280" r:id="rId12"/>
    <p:sldId id="281" r:id="rId13"/>
    <p:sldId id="316" r:id="rId14"/>
    <p:sldId id="304" r:id="rId15"/>
    <p:sldId id="314" r:id="rId16"/>
    <p:sldId id="315" r:id="rId17"/>
    <p:sldId id="309" r:id="rId18"/>
    <p:sldId id="312" r:id="rId19"/>
    <p:sldId id="306" r:id="rId20"/>
    <p:sldId id="311" r:id="rId21"/>
    <p:sldId id="305" r:id="rId22"/>
    <p:sldId id="310" r:id="rId23"/>
    <p:sldId id="289" r:id="rId24"/>
    <p:sldId id="290" r:id="rId25"/>
    <p:sldId id="296" r:id="rId26"/>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3">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34495E"/>
    <a:srgbClr val="202A36"/>
    <a:srgbClr val="46CEAE"/>
    <a:srgbClr val="FFFFFF"/>
    <a:srgbClr val="E8E8E8"/>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6314" autoAdjust="0"/>
  </p:normalViewPr>
  <p:slideViewPr>
    <p:cSldViewPr showGuides="1">
      <p:cViewPr varScale="1">
        <p:scale>
          <a:sx n="80" d="100"/>
          <a:sy n="80" d="100"/>
        </p:scale>
        <p:origin x="850" y="62"/>
      </p:cViewPr>
      <p:guideLst>
        <p:guide orient="horz" pos="1933"/>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t>2022/6/13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t>‹#›</a:t>
            </a:fld>
            <a:endParaRPr lang="zh-CN" altLang="en-US"/>
          </a:p>
        </p:txBody>
      </p:sp>
    </p:spTree>
    <p:extLst>
      <p:ext uri="{BB962C8B-B14F-4D97-AF65-F5344CB8AC3E}">
        <p14:creationId xmlns:p14="http://schemas.microsoft.com/office/powerpoint/2010/main" val="13592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10</a:t>
            </a:fld>
            <a:endParaRPr lang="zh-CN" altLang="en-US"/>
          </a:p>
        </p:txBody>
      </p:sp>
    </p:spTree>
    <p:extLst>
      <p:ext uri="{BB962C8B-B14F-4D97-AF65-F5344CB8AC3E}">
        <p14:creationId xmlns:p14="http://schemas.microsoft.com/office/powerpoint/2010/main" val="2659714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13</a:t>
            </a:fld>
            <a:endParaRPr lang="zh-CN" altLang="en-US"/>
          </a:p>
        </p:txBody>
      </p:sp>
    </p:spTree>
    <p:extLst>
      <p:ext uri="{BB962C8B-B14F-4D97-AF65-F5344CB8AC3E}">
        <p14:creationId xmlns:p14="http://schemas.microsoft.com/office/powerpoint/2010/main" val="3207294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14</a:t>
            </a:fld>
            <a:endParaRPr lang="zh-CN" altLang="en-US"/>
          </a:p>
        </p:txBody>
      </p:sp>
    </p:spTree>
    <p:extLst>
      <p:ext uri="{BB962C8B-B14F-4D97-AF65-F5344CB8AC3E}">
        <p14:creationId xmlns:p14="http://schemas.microsoft.com/office/powerpoint/2010/main" val="1355528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15</a:t>
            </a:fld>
            <a:endParaRPr lang="zh-CN" altLang="en-US"/>
          </a:p>
        </p:txBody>
      </p:sp>
    </p:spTree>
    <p:extLst>
      <p:ext uri="{BB962C8B-B14F-4D97-AF65-F5344CB8AC3E}">
        <p14:creationId xmlns:p14="http://schemas.microsoft.com/office/powerpoint/2010/main" val="1463806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16</a:t>
            </a:fld>
            <a:endParaRPr lang="zh-CN" altLang="en-US"/>
          </a:p>
        </p:txBody>
      </p:sp>
    </p:spTree>
    <p:extLst>
      <p:ext uri="{BB962C8B-B14F-4D97-AF65-F5344CB8AC3E}">
        <p14:creationId xmlns:p14="http://schemas.microsoft.com/office/powerpoint/2010/main" val="8166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17</a:t>
            </a:fld>
            <a:endParaRPr lang="zh-CN" altLang="en-US"/>
          </a:p>
        </p:txBody>
      </p:sp>
    </p:spTree>
    <p:extLst>
      <p:ext uri="{BB962C8B-B14F-4D97-AF65-F5344CB8AC3E}">
        <p14:creationId xmlns:p14="http://schemas.microsoft.com/office/powerpoint/2010/main" val="713587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18</a:t>
            </a:fld>
            <a:endParaRPr lang="zh-CN" altLang="en-US"/>
          </a:p>
        </p:txBody>
      </p:sp>
    </p:spTree>
    <p:extLst>
      <p:ext uri="{BB962C8B-B14F-4D97-AF65-F5344CB8AC3E}">
        <p14:creationId xmlns:p14="http://schemas.microsoft.com/office/powerpoint/2010/main" val="1836344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19</a:t>
            </a:fld>
            <a:endParaRPr lang="zh-CN" altLang="en-US"/>
          </a:p>
        </p:txBody>
      </p:sp>
    </p:spTree>
    <p:extLst>
      <p:ext uri="{BB962C8B-B14F-4D97-AF65-F5344CB8AC3E}">
        <p14:creationId xmlns:p14="http://schemas.microsoft.com/office/powerpoint/2010/main" val="29916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20</a:t>
            </a:fld>
            <a:endParaRPr lang="zh-CN" altLang="en-US"/>
          </a:p>
        </p:txBody>
      </p:sp>
    </p:spTree>
    <p:extLst>
      <p:ext uri="{BB962C8B-B14F-4D97-AF65-F5344CB8AC3E}">
        <p14:creationId xmlns:p14="http://schemas.microsoft.com/office/powerpoint/2010/main" val="4134663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21</a:t>
            </a:fld>
            <a:endParaRPr lang="zh-CN" altLang="en-US"/>
          </a:p>
        </p:txBody>
      </p:sp>
    </p:spTree>
    <p:extLst>
      <p:ext uri="{BB962C8B-B14F-4D97-AF65-F5344CB8AC3E}">
        <p14:creationId xmlns:p14="http://schemas.microsoft.com/office/powerpoint/2010/main" val="18402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22</a:t>
            </a:fld>
            <a:endParaRPr lang="zh-CN" altLang="en-US"/>
          </a:p>
        </p:txBody>
      </p:sp>
    </p:spTree>
    <p:extLst>
      <p:ext uri="{BB962C8B-B14F-4D97-AF65-F5344CB8AC3E}">
        <p14:creationId xmlns:p14="http://schemas.microsoft.com/office/powerpoint/2010/main" val="1713333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6</a:t>
            </a:fld>
            <a:endParaRPr lang="zh-CN" altLang="en-US"/>
          </a:p>
        </p:txBody>
      </p:sp>
    </p:spTree>
    <p:extLst>
      <p:ext uri="{BB962C8B-B14F-4D97-AF65-F5344CB8AC3E}">
        <p14:creationId xmlns:p14="http://schemas.microsoft.com/office/powerpoint/2010/main" val="336291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7</a:t>
            </a:fld>
            <a:endParaRPr lang="zh-CN" altLang="en-US"/>
          </a:p>
        </p:txBody>
      </p:sp>
    </p:spTree>
    <p:extLst>
      <p:ext uri="{BB962C8B-B14F-4D97-AF65-F5344CB8AC3E}">
        <p14:creationId xmlns:p14="http://schemas.microsoft.com/office/powerpoint/2010/main" val="1309318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724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45030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69958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82904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1360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919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7368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94172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54233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0906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2022/6/13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996963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t>2022/6/13</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96704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fif"/><Relationship Id="rId4" Type="http://schemas.microsoft.com/office/2007/relationships/hdphoto" Target="../media/hdphoto1.wdp"/><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p:cNvSpPr/>
          <p:nvPr/>
        </p:nvSpPr>
        <p:spPr>
          <a:xfrm>
            <a:off x="0" y="1440160"/>
            <a:ext cx="12195175" cy="280831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0" y="1584176"/>
            <a:ext cx="12195175" cy="3733064"/>
          </a:xfrm>
          <a:prstGeom prst="rect">
            <a:avLst/>
          </a:prstGeom>
          <a:solidFill>
            <a:srgbClr val="202A36"/>
          </a:solidFill>
          <a:ln>
            <a:noFill/>
          </a:ln>
          <a:effectLst>
            <a:outerShdw blurRad="1651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TextBox 7"/>
          <p:cNvSpPr>
            <a:spLocks noChangeArrowheads="1"/>
          </p:cNvSpPr>
          <p:nvPr/>
        </p:nvSpPr>
        <p:spPr bwMode="auto">
          <a:xfrm>
            <a:off x="570973" y="2545829"/>
            <a:ext cx="11053228"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000" b="1" dirty="0">
                <a:solidFill>
                  <a:schemeClr val="bg1"/>
                </a:solidFill>
                <a:latin typeface="微软雅黑" pitchFamily="34" charset="-122"/>
                <a:ea typeface="微软雅黑" pitchFamily="34" charset="-122"/>
                <a:sym typeface="微软雅黑" pitchFamily="34" charset="-122"/>
              </a:rPr>
              <a:t>四旋翼无人机编队飞行</a:t>
            </a:r>
            <a:endParaRPr lang="en-US" altLang="zh-CN" sz="6000" b="1" dirty="0">
              <a:solidFill>
                <a:schemeClr val="bg1"/>
              </a:solidFill>
              <a:latin typeface="微软雅黑" pitchFamily="34" charset="-122"/>
              <a:ea typeface="微软雅黑" pitchFamily="34" charset="-122"/>
              <a:sym typeface="微软雅黑" pitchFamily="34" charset="-122"/>
            </a:endParaRPr>
          </a:p>
          <a:p>
            <a:pPr algn="ctr" fontAlgn="auto">
              <a:spcBef>
                <a:spcPts val="0"/>
              </a:spcBef>
              <a:spcAft>
                <a:spcPts val="0"/>
              </a:spcAft>
              <a:defRPr/>
            </a:pPr>
            <a:r>
              <a:rPr lang="zh-CN" altLang="en-US" sz="6000" b="1" dirty="0">
                <a:solidFill>
                  <a:schemeClr val="bg1"/>
                </a:solidFill>
                <a:latin typeface="微软雅黑" pitchFamily="34" charset="-122"/>
                <a:ea typeface="微软雅黑" pitchFamily="34" charset="-122"/>
                <a:sym typeface="微软雅黑" pitchFamily="34" charset="-122"/>
              </a:rPr>
              <a:t>数字孪生系统的设计与实现</a:t>
            </a:r>
          </a:p>
        </p:txBody>
      </p:sp>
      <p:sp>
        <p:nvSpPr>
          <p:cNvPr id="136" name="矩形 3"/>
          <p:cNvSpPr>
            <a:spLocks noChangeArrowheads="1"/>
          </p:cNvSpPr>
          <p:nvPr/>
        </p:nvSpPr>
        <p:spPr bwMode="auto">
          <a:xfrm>
            <a:off x="2700896" y="4581128"/>
            <a:ext cx="2437513"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答辩人：</a:t>
            </a:r>
            <a:r>
              <a:rPr lang="en-US" altLang="zh-CN"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LAI HUI SHAN</a:t>
            </a:r>
            <a:endParaRPr lang="zh-CN" altLang="en-US"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矩形 3"/>
          <p:cNvSpPr>
            <a:spLocks noChangeArrowheads="1"/>
          </p:cNvSpPr>
          <p:nvPr/>
        </p:nvSpPr>
        <p:spPr bwMode="auto">
          <a:xfrm>
            <a:off x="8018720" y="4581128"/>
            <a:ext cx="1296144"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charset="0"/>
              <a:buNone/>
            </a:pPr>
            <a:r>
              <a:rPr lang="zh-CN" altLang="en-US"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导师：钟冬</a:t>
            </a:r>
          </a:p>
        </p:txBody>
      </p:sp>
      <p:sp>
        <p:nvSpPr>
          <p:cNvPr id="6" name="椭圆 5">
            <a:extLst>
              <a:ext uri="{FF2B5EF4-FFF2-40B4-BE49-F238E27FC236}">
                <a16:creationId xmlns:a16="http://schemas.microsoft.com/office/drawing/2014/main" id="{F40CFD84-2A34-B52B-03F9-4E6133F0FFAC}"/>
              </a:ext>
            </a:extLst>
          </p:cNvPr>
          <p:cNvSpPr/>
          <p:nvPr/>
        </p:nvSpPr>
        <p:spPr>
          <a:xfrm>
            <a:off x="5177867" y="517747"/>
            <a:ext cx="1839441" cy="1839441"/>
          </a:xfrm>
          <a:prstGeom prst="ellipse">
            <a:avLst/>
          </a:prstGeom>
          <a:solidFill>
            <a:srgbClr val="D3D3D3"/>
          </a:solidFill>
          <a:ln>
            <a:solidFill>
              <a:srgbClr val="D3D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0F0FA60-C3CA-04D6-AD37-EDE47016A7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7183" y="589756"/>
            <a:ext cx="1700808" cy="1700808"/>
          </a:xfrm>
          <a:prstGeom prst="rect">
            <a:avLst/>
          </a:prstGeom>
        </p:spPr>
      </p:pic>
    </p:spTree>
    <p:extLst>
      <p:ext uri="{BB962C8B-B14F-4D97-AF65-F5344CB8AC3E}">
        <p14:creationId xmlns:p14="http://schemas.microsoft.com/office/powerpoint/2010/main" val="1259853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核心开发软件</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第三章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实现方案</a:t>
            </a:r>
          </a:p>
        </p:txBody>
      </p:sp>
      <p:grpSp>
        <p:nvGrpSpPr>
          <p:cNvPr id="33" name="组合 32"/>
          <p:cNvGrpSpPr>
            <a:grpSpLocks noChangeAspect="1"/>
          </p:cNvGrpSpPr>
          <p:nvPr/>
        </p:nvGrpSpPr>
        <p:grpSpPr>
          <a:xfrm>
            <a:off x="330916" y="199584"/>
            <a:ext cx="310767" cy="266579"/>
            <a:chOff x="5084763" y="971548"/>
            <a:chExt cx="323865" cy="277813"/>
          </a:xfrm>
          <a:solidFill>
            <a:schemeClr val="bg1"/>
          </a:solidFill>
        </p:grpSpPr>
        <p:sp>
          <p:nvSpPr>
            <p:cNvPr id="34"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6"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 name="文本框 1">
            <a:extLst>
              <a:ext uri="{FF2B5EF4-FFF2-40B4-BE49-F238E27FC236}">
                <a16:creationId xmlns:a16="http://schemas.microsoft.com/office/drawing/2014/main" id="{78FC677D-74A4-2A4A-54B5-014B36BA775E}"/>
              </a:ext>
            </a:extLst>
          </p:cNvPr>
          <p:cNvSpPr txBox="1"/>
          <p:nvPr/>
        </p:nvSpPr>
        <p:spPr>
          <a:xfrm>
            <a:off x="1201044" y="1772816"/>
            <a:ext cx="4464497" cy="3908762"/>
          </a:xfrm>
          <a:prstGeom prst="rect">
            <a:avLst/>
          </a:prstGeom>
          <a:noFill/>
        </p:spPr>
        <p:txBody>
          <a:bodyPr wrap="square" rtlCol="0">
            <a:spAutoFit/>
          </a:bodyPr>
          <a:lstStyle/>
          <a:p>
            <a:r>
              <a:rPr lang="en-US" altLang="zh-CN" sz="3200" b="1" dirty="0" err="1">
                <a:latin typeface="微软雅黑" panose="020B0503020204020204" pitchFamily="34" charset="-122"/>
                <a:ea typeface="微软雅黑" panose="020B0503020204020204" pitchFamily="34" charset="-122"/>
              </a:rPr>
              <a:t>AirSim</a:t>
            </a:r>
            <a:endParaRPr lang="en-US" altLang="zh-CN" sz="3200"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AirSim</a:t>
            </a:r>
            <a:r>
              <a:rPr lang="zh-CN" altLang="en-US" dirty="0">
                <a:latin typeface="微软雅黑" panose="020B0503020204020204" pitchFamily="34" charset="-122"/>
                <a:ea typeface="微软雅黑" panose="020B0503020204020204" pitchFamily="34" charset="-122"/>
              </a:rPr>
              <a:t>是一个能通过丰富的基于物理的模型来创建真实的动态模型以及渲染场景的开源插件，使模拟能够向现实世界转移。这个项目的动机和灵感来自于目前已有的几个模拟器，其中一个关键目标是建立一个社区来推动最先进的技术。</a:t>
            </a:r>
          </a:p>
          <a:p>
            <a:r>
              <a:rPr lang="zh-CN" altLang="en-US" dirty="0">
                <a:latin typeface="微软雅黑" panose="020B0503020204020204" pitchFamily="34" charset="-122"/>
                <a:ea typeface="微软雅黑" panose="020B0503020204020204" pitchFamily="34" charset="-122"/>
              </a:rPr>
              <a:t>该插件能够高保真地模拟大量物理现象，如重力、磁场、大气条件，并提供试图模拟现实生活的传感器模型。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012053F-B0C2-F5A6-1D75-624CDF1D06E5}"/>
              </a:ext>
            </a:extLst>
          </p:cNvPr>
          <p:cNvSpPr txBox="1"/>
          <p:nvPr/>
        </p:nvSpPr>
        <p:spPr>
          <a:xfrm>
            <a:off x="6313611" y="1772816"/>
            <a:ext cx="4680520" cy="3077766"/>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虚幻引擎</a:t>
            </a:r>
            <a:endParaRPr lang="en-US" altLang="zh-CN" sz="3200"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由于真实感渲染是</a:t>
            </a:r>
            <a:r>
              <a:rPr lang="en-US" altLang="zh-CN" dirty="0" err="1">
                <a:latin typeface="微软雅黑" panose="020B0503020204020204" pitchFamily="34" charset="-122"/>
                <a:ea typeface="微软雅黑" panose="020B0503020204020204" pitchFamily="34" charset="-122"/>
              </a:rPr>
              <a:t>AirSim</a:t>
            </a:r>
            <a:r>
              <a:rPr lang="zh-CN" altLang="en-US" dirty="0">
                <a:latin typeface="微软雅黑" panose="020B0503020204020204" pitchFamily="34" charset="-122"/>
                <a:ea typeface="微软雅黑" panose="020B0503020204020204" pitchFamily="34" charset="-122"/>
              </a:rPr>
              <a:t>的关键需求，我们选择虚幻引擎</a:t>
            </a:r>
            <a:r>
              <a:rPr lang="en-US" altLang="zh-CN" dirty="0">
                <a:latin typeface="微软雅黑" panose="020B0503020204020204" pitchFamily="34" charset="-122"/>
                <a:ea typeface="微软雅黑" panose="020B0503020204020204" pitchFamily="34" charset="-122"/>
              </a:rPr>
              <a:t>4 (UE4)</a:t>
            </a:r>
            <a:r>
              <a:rPr lang="zh-CN" altLang="en-US" dirty="0">
                <a:latin typeface="微软雅黑" panose="020B0503020204020204" pitchFamily="34" charset="-122"/>
                <a:ea typeface="微软雅黑" panose="020B0503020204020204" pitchFamily="34" charset="-122"/>
              </a:rPr>
              <a:t>作为渲染管道。</a:t>
            </a:r>
            <a:r>
              <a:rPr lang="en-US" altLang="zh-CN" dirty="0">
                <a:latin typeface="微软雅黑" panose="020B0503020204020204" pitchFamily="34" charset="-122"/>
                <a:ea typeface="微软雅黑" panose="020B0503020204020204" pitchFamily="34" charset="-122"/>
              </a:rPr>
              <a:t>UE4</a:t>
            </a:r>
            <a:r>
              <a:rPr lang="zh-CN" altLang="en-US" dirty="0">
                <a:latin typeface="微软雅黑" panose="020B0503020204020204" pitchFamily="34" charset="-122"/>
                <a:ea typeface="微软雅黑" panose="020B0503020204020204" pitchFamily="34" charset="-122"/>
              </a:rPr>
              <a:t>带来了几个关键特性，使它成为一个有吸引力的选择，其中包括：</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真实感渲染</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开源、跨平台</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素材商店</a:t>
            </a:r>
          </a:p>
          <a:p>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8ED4CF3-B4D4-1F77-7C4A-1A7530839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074" y="3727172"/>
            <a:ext cx="1973537" cy="2152949"/>
          </a:xfrm>
          <a:prstGeom prst="rect">
            <a:avLst/>
          </a:prstGeom>
        </p:spPr>
      </p:pic>
    </p:spTree>
    <p:extLst>
      <p:ext uri="{BB962C8B-B14F-4D97-AF65-F5344CB8AC3E}">
        <p14:creationId xmlns:p14="http://schemas.microsoft.com/office/powerpoint/2010/main" val="177364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667F175-31B8-EE9F-83DF-2B775CB21D46}"/>
              </a:ext>
            </a:extLst>
          </p:cNvPr>
          <p:cNvGrpSpPr/>
          <p:nvPr/>
        </p:nvGrpSpPr>
        <p:grpSpPr>
          <a:xfrm>
            <a:off x="3581518" y="1457941"/>
            <a:ext cx="5032147" cy="3942118"/>
            <a:chOff x="554787" y="1413384"/>
            <a:chExt cx="5032147" cy="3942118"/>
          </a:xfrm>
        </p:grpSpPr>
        <p:sp>
          <p:nvSpPr>
            <p:cNvPr id="58" name="文本框 20"/>
            <p:cNvSpPr txBox="1"/>
            <p:nvPr/>
          </p:nvSpPr>
          <p:spPr>
            <a:xfrm>
              <a:off x="2260378" y="4004134"/>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46CEAE"/>
                  </a:solidFill>
                </a:rPr>
                <a:t>第四部分</a:t>
              </a:r>
            </a:p>
          </p:txBody>
        </p:sp>
        <p:grpSp>
          <p:nvGrpSpPr>
            <p:cNvPr id="59" name="组合 58"/>
            <p:cNvGrpSpPr/>
            <p:nvPr/>
          </p:nvGrpSpPr>
          <p:grpSpPr>
            <a:xfrm>
              <a:off x="2052455" y="1413384"/>
              <a:ext cx="2036802" cy="2036802"/>
              <a:chOff x="8125599" y="1434035"/>
              <a:chExt cx="2036802" cy="2036802"/>
            </a:xfrm>
          </p:grpSpPr>
          <p:sp>
            <p:nvSpPr>
              <p:cNvPr id="60" name="椭圆 59"/>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0" name="文本框 26"/>
            <p:cNvSpPr txBox="1"/>
            <p:nvPr/>
          </p:nvSpPr>
          <p:spPr>
            <a:xfrm>
              <a:off x="554787" y="4432172"/>
              <a:ext cx="5032147"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开发过程与测试</a:t>
              </a:r>
              <a:endParaRPr lang="en-US" altLang="zh-CN" sz="5400" b="1" dirty="0">
                <a:solidFill>
                  <a:srgbClr val="202A3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91912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软硬件配置</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aphicFrame>
        <p:nvGraphicFramePr>
          <p:cNvPr id="2" name="表格 1">
            <a:extLst>
              <a:ext uri="{FF2B5EF4-FFF2-40B4-BE49-F238E27FC236}">
                <a16:creationId xmlns:a16="http://schemas.microsoft.com/office/drawing/2014/main" id="{0ED23725-B25A-3BF3-5E4C-7AF75CC727B5}"/>
              </a:ext>
            </a:extLst>
          </p:cNvPr>
          <p:cNvGraphicFramePr>
            <a:graphicFrameLocks noGrp="1"/>
          </p:cNvGraphicFramePr>
          <p:nvPr>
            <p:extLst>
              <p:ext uri="{D42A27DB-BD31-4B8C-83A1-F6EECF244321}">
                <p14:modId xmlns:p14="http://schemas.microsoft.com/office/powerpoint/2010/main" val="3764184510"/>
              </p:ext>
            </p:extLst>
          </p:nvPr>
        </p:nvGraphicFramePr>
        <p:xfrm>
          <a:off x="1632896" y="997820"/>
          <a:ext cx="8929382" cy="2710756"/>
        </p:xfrm>
        <a:graphic>
          <a:graphicData uri="http://schemas.openxmlformats.org/drawingml/2006/table">
            <a:tbl>
              <a:tblPr firstRow="1" firstCol="1" bandRow="1">
                <a:tableStyleId>{073A0DAA-6AF3-43AB-8588-CEC1D06C72B9}</a:tableStyleId>
              </a:tblPr>
              <a:tblGrid>
                <a:gridCol w="1693820">
                  <a:extLst>
                    <a:ext uri="{9D8B030D-6E8A-4147-A177-3AD203B41FA5}">
                      <a16:colId xmlns:a16="http://schemas.microsoft.com/office/drawing/2014/main" val="20874048"/>
                    </a:ext>
                  </a:extLst>
                </a:gridCol>
                <a:gridCol w="3346935">
                  <a:extLst>
                    <a:ext uri="{9D8B030D-6E8A-4147-A177-3AD203B41FA5}">
                      <a16:colId xmlns:a16="http://schemas.microsoft.com/office/drawing/2014/main" val="888645229"/>
                    </a:ext>
                  </a:extLst>
                </a:gridCol>
                <a:gridCol w="3888627">
                  <a:extLst>
                    <a:ext uri="{9D8B030D-6E8A-4147-A177-3AD203B41FA5}">
                      <a16:colId xmlns:a16="http://schemas.microsoft.com/office/drawing/2014/main" val="816564672"/>
                    </a:ext>
                  </a:extLst>
                </a:gridCol>
              </a:tblGrid>
              <a:tr h="390302">
                <a:tc>
                  <a:txBody>
                    <a:bodyPr/>
                    <a:lstStyle/>
                    <a:p>
                      <a:endParaRPr lang="zh-CN" sz="1000" dirty="0">
                        <a:effectLst/>
                        <a:latin typeface="Times New Roman" panose="02020603050405020304" pitchFamily="18" charset="0"/>
                      </a:endParaRPr>
                    </a:p>
                  </a:txBody>
                  <a:tcPr marL="114300" marR="114300" marT="28575" marB="28575" anchor="ctr"/>
                </a:tc>
                <a:tc>
                  <a:txBody>
                    <a:bodyPr/>
                    <a:lstStyle/>
                    <a:p>
                      <a:pPr algn="ctr">
                        <a:lnSpc>
                          <a:spcPct val="125000"/>
                        </a:lnSpc>
                      </a:pPr>
                      <a:r>
                        <a:rPr lang="zh-CN" sz="1050" kern="100">
                          <a:effectLst/>
                        </a:rPr>
                        <a:t>最低要求</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pPr algn="ctr">
                        <a:lnSpc>
                          <a:spcPct val="125000"/>
                        </a:lnSpc>
                      </a:pPr>
                      <a:r>
                        <a:rPr lang="zh-CN" sz="1050" kern="100" dirty="0">
                          <a:effectLst/>
                        </a:rPr>
                        <a:t>本文所使用的计算机</a:t>
                      </a:r>
                      <a:endParaRPr lang="zh-CN" sz="1050" kern="100" dirty="0">
                        <a:effectLst/>
                        <a:latin typeface="Times New Roman" panose="02020603050405020304" pitchFamily="18" charset="0"/>
                        <a:ea typeface="宋体" panose="02010600030101010101" pitchFamily="2" charset="-122"/>
                      </a:endParaRPr>
                    </a:p>
                  </a:txBody>
                  <a:tcPr marL="114300" marR="114300" marT="28575" marB="28575" anchor="ctr"/>
                </a:tc>
                <a:extLst>
                  <a:ext uri="{0D108BD9-81ED-4DB2-BD59-A6C34878D82A}">
                    <a16:rowId xmlns:a16="http://schemas.microsoft.com/office/drawing/2014/main" val="3324443004"/>
                  </a:ext>
                </a:extLst>
              </a:tr>
              <a:tr h="398151">
                <a:tc>
                  <a:txBody>
                    <a:bodyPr/>
                    <a:lstStyle/>
                    <a:p>
                      <a:pPr algn="ctr">
                        <a:lnSpc>
                          <a:spcPct val="125000"/>
                        </a:lnSpc>
                      </a:pPr>
                      <a:r>
                        <a:rPr lang="zh-CN" sz="1050" kern="100">
                          <a:effectLst/>
                        </a:rPr>
                        <a:t>系统</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pPr>
                        <a:lnSpc>
                          <a:spcPct val="125000"/>
                        </a:lnSpc>
                      </a:pPr>
                      <a:r>
                        <a:rPr lang="en-US" sz="1050" kern="100">
                          <a:effectLst/>
                        </a:rPr>
                        <a:t>Windows 7</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pPr>
                        <a:lnSpc>
                          <a:spcPct val="125000"/>
                        </a:lnSpc>
                      </a:pPr>
                      <a:r>
                        <a:rPr lang="en-US" sz="1050" kern="100">
                          <a:effectLst/>
                        </a:rPr>
                        <a:t>Windows 11 64-bit</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extLst>
                  <a:ext uri="{0D108BD9-81ED-4DB2-BD59-A6C34878D82A}">
                    <a16:rowId xmlns:a16="http://schemas.microsoft.com/office/drawing/2014/main" val="3725950700"/>
                  </a:ext>
                </a:extLst>
              </a:tr>
              <a:tr h="727850">
                <a:tc>
                  <a:txBody>
                    <a:bodyPr/>
                    <a:lstStyle/>
                    <a:p>
                      <a:pPr algn="ctr">
                        <a:lnSpc>
                          <a:spcPct val="125000"/>
                        </a:lnSpc>
                      </a:pPr>
                      <a:r>
                        <a:rPr lang="zh-CN" sz="1050" kern="100">
                          <a:effectLst/>
                        </a:rPr>
                        <a:t>处理器</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pPr>
                        <a:lnSpc>
                          <a:spcPct val="125000"/>
                        </a:lnSpc>
                      </a:pPr>
                      <a:r>
                        <a:rPr lang="en-US" sz="1050" kern="100">
                          <a:effectLst/>
                        </a:rPr>
                        <a:t>Intel</a:t>
                      </a:r>
                      <a:r>
                        <a:rPr lang="zh-CN" sz="1050" kern="100">
                          <a:effectLst/>
                        </a:rPr>
                        <a:t>或</a:t>
                      </a:r>
                      <a:r>
                        <a:rPr lang="en-US" sz="1050" kern="100">
                          <a:effectLst/>
                        </a:rPr>
                        <a:t>AMD</a:t>
                      </a:r>
                      <a:r>
                        <a:rPr lang="zh-CN" sz="1050" kern="100">
                          <a:effectLst/>
                        </a:rPr>
                        <a:t>四核处理器，</a:t>
                      </a:r>
                      <a:r>
                        <a:rPr lang="en-US" sz="1050" kern="100">
                          <a:effectLst/>
                        </a:rPr>
                        <a:t>2.5GHz</a:t>
                      </a:r>
                      <a:r>
                        <a:rPr lang="zh-CN" sz="1050" kern="100">
                          <a:effectLst/>
                        </a:rPr>
                        <a:t>或更快</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pPr>
                        <a:lnSpc>
                          <a:spcPct val="125000"/>
                        </a:lnSpc>
                      </a:pPr>
                      <a:r>
                        <a:rPr lang="en-US" sz="1050" kern="100" dirty="0">
                          <a:effectLst/>
                        </a:rPr>
                        <a:t>Intel(R) Core(TM) i7-9750H CPU @ 2.60GHz</a:t>
                      </a:r>
                      <a:endParaRPr lang="zh-CN" sz="1050" kern="100" dirty="0">
                        <a:effectLst/>
                        <a:latin typeface="Times New Roman" panose="02020603050405020304" pitchFamily="18" charset="0"/>
                        <a:ea typeface="宋体" panose="02010600030101010101" pitchFamily="2" charset="-122"/>
                      </a:endParaRPr>
                    </a:p>
                  </a:txBody>
                  <a:tcPr marL="114300" marR="114300" marT="28575" marB="28575" anchor="ctr"/>
                </a:tc>
                <a:extLst>
                  <a:ext uri="{0D108BD9-81ED-4DB2-BD59-A6C34878D82A}">
                    <a16:rowId xmlns:a16="http://schemas.microsoft.com/office/drawing/2014/main" val="3536239012"/>
                  </a:ext>
                </a:extLst>
              </a:tr>
              <a:tr h="398151">
                <a:tc>
                  <a:txBody>
                    <a:bodyPr/>
                    <a:lstStyle/>
                    <a:p>
                      <a:pPr algn="ctr">
                        <a:lnSpc>
                          <a:spcPct val="125000"/>
                        </a:lnSpc>
                      </a:pPr>
                      <a:r>
                        <a:rPr lang="zh-CN" sz="1050" kern="100">
                          <a:effectLst/>
                        </a:rPr>
                        <a:t>内存</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pPr>
                        <a:lnSpc>
                          <a:spcPct val="125000"/>
                        </a:lnSpc>
                      </a:pPr>
                      <a:r>
                        <a:rPr lang="en-US" sz="1050" kern="100">
                          <a:effectLst/>
                        </a:rPr>
                        <a:t>8GB</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pPr>
                        <a:lnSpc>
                          <a:spcPct val="125000"/>
                        </a:lnSpc>
                      </a:pPr>
                      <a:r>
                        <a:rPr lang="en-US" sz="1050" kern="100">
                          <a:effectLst/>
                        </a:rPr>
                        <a:t>16GB</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extLst>
                  <a:ext uri="{0D108BD9-81ED-4DB2-BD59-A6C34878D82A}">
                    <a16:rowId xmlns:a16="http://schemas.microsoft.com/office/drawing/2014/main" val="1667745138"/>
                  </a:ext>
                </a:extLst>
              </a:tr>
              <a:tr h="398151">
                <a:tc>
                  <a:txBody>
                    <a:bodyPr/>
                    <a:lstStyle/>
                    <a:p>
                      <a:pPr algn="ctr">
                        <a:lnSpc>
                          <a:spcPct val="125000"/>
                        </a:lnSpc>
                      </a:pPr>
                      <a:r>
                        <a:rPr lang="zh-CN" sz="1050" kern="100">
                          <a:effectLst/>
                        </a:rPr>
                        <a:t>显卡</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pPr>
                        <a:lnSpc>
                          <a:spcPct val="125000"/>
                        </a:lnSpc>
                      </a:pPr>
                      <a:r>
                        <a:rPr lang="en-US" sz="1050" kern="100" dirty="0">
                          <a:effectLst/>
                        </a:rPr>
                        <a:t>DirectX11</a:t>
                      </a:r>
                      <a:r>
                        <a:rPr lang="zh-CN" sz="1050" kern="100" dirty="0">
                          <a:effectLst/>
                        </a:rPr>
                        <a:t>或</a:t>
                      </a:r>
                      <a:r>
                        <a:rPr lang="en-US" sz="1050" kern="100" dirty="0">
                          <a:effectLst/>
                        </a:rPr>
                        <a:t>12</a:t>
                      </a:r>
                      <a:r>
                        <a:rPr lang="zh-CN" sz="1050" kern="100" dirty="0">
                          <a:effectLst/>
                        </a:rPr>
                        <a:t>兼容显卡</a:t>
                      </a:r>
                      <a:endParaRPr lang="zh-CN" sz="1050" kern="100" dirty="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pPr>
                        <a:lnSpc>
                          <a:spcPct val="125000"/>
                        </a:lnSpc>
                      </a:pPr>
                      <a:r>
                        <a:rPr lang="en-US" sz="1050" kern="100" dirty="0">
                          <a:effectLst/>
                        </a:rPr>
                        <a:t>NVIDIA GeForce GTX 1650</a:t>
                      </a:r>
                      <a:endParaRPr lang="zh-CN" sz="1050" kern="100" dirty="0">
                        <a:effectLst/>
                        <a:latin typeface="Times New Roman" panose="02020603050405020304" pitchFamily="18" charset="0"/>
                        <a:ea typeface="宋体" panose="02010600030101010101" pitchFamily="2" charset="-122"/>
                      </a:endParaRPr>
                    </a:p>
                  </a:txBody>
                  <a:tcPr marL="114300" marR="114300" marT="28575" marB="28575" anchor="ctr"/>
                </a:tc>
                <a:extLst>
                  <a:ext uri="{0D108BD9-81ED-4DB2-BD59-A6C34878D82A}">
                    <a16:rowId xmlns:a16="http://schemas.microsoft.com/office/drawing/2014/main" val="633993224"/>
                  </a:ext>
                </a:extLst>
              </a:tr>
              <a:tr h="398151">
                <a:tc>
                  <a:txBody>
                    <a:bodyPr/>
                    <a:lstStyle/>
                    <a:p>
                      <a:pPr algn="ctr">
                        <a:lnSpc>
                          <a:spcPct val="125000"/>
                        </a:lnSpc>
                      </a:pPr>
                      <a:r>
                        <a:rPr lang="zh-CN" sz="1050" kern="100">
                          <a:effectLst/>
                        </a:rPr>
                        <a:t>硬盘</a:t>
                      </a:r>
                      <a:endParaRPr lang="zh-CN" sz="1050" kern="100">
                        <a:effectLst/>
                        <a:latin typeface="Times New Roman" panose="02020603050405020304" pitchFamily="18" charset="0"/>
                        <a:ea typeface="宋体" panose="02010600030101010101" pitchFamily="2" charset="-122"/>
                      </a:endParaRPr>
                    </a:p>
                  </a:txBody>
                  <a:tcPr marL="114300" marR="114300" marT="28575" marB="28575" anchor="ctr"/>
                </a:tc>
                <a:tc>
                  <a:txBody>
                    <a:bodyPr/>
                    <a:lstStyle/>
                    <a:p>
                      <a:endParaRPr lang="zh-CN" sz="1000">
                        <a:effectLst/>
                        <a:latin typeface="Times New Roman" panose="02020603050405020304" pitchFamily="18" charset="0"/>
                      </a:endParaRPr>
                    </a:p>
                  </a:txBody>
                  <a:tcPr marL="114300" marR="114300" marT="28575" marB="28575" anchor="ctr"/>
                </a:tc>
                <a:tc>
                  <a:txBody>
                    <a:bodyPr/>
                    <a:lstStyle/>
                    <a:p>
                      <a:pPr>
                        <a:lnSpc>
                          <a:spcPct val="125000"/>
                        </a:lnSpc>
                      </a:pPr>
                      <a:r>
                        <a:rPr lang="en-US" sz="1050" kern="100" dirty="0">
                          <a:effectLst/>
                        </a:rPr>
                        <a:t>500GB SSD</a:t>
                      </a:r>
                      <a:endParaRPr lang="zh-CN" sz="1050" kern="100" dirty="0">
                        <a:effectLst/>
                        <a:latin typeface="Times New Roman" panose="02020603050405020304" pitchFamily="18" charset="0"/>
                        <a:ea typeface="宋体" panose="02010600030101010101" pitchFamily="2" charset="-122"/>
                      </a:endParaRPr>
                    </a:p>
                  </a:txBody>
                  <a:tcPr marL="114300" marR="114300" marT="28575" marB="28575" anchor="ctr"/>
                </a:tc>
                <a:extLst>
                  <a:ext uri="{0D108BD9-81ED-4DB2-BD59-A6C34878D82A}">
                    <a16:rowId xmlns:a16="http://schemas.microsoft.com/office/drawing/2014/main" val="2416793399"/>
                  </a:ext>
                </a:extLst>
              </a:tr>
            </a:tbl>
          </a:graphicData>
        </a:graphic>
      </p:graphicFrame>
      <p:sp>
        <p:nvSpPr>
          <p:cNvPr id="64" name="文本框 63">
            <a:extLst>
              <a:ext uri="{FF2B5EF4-FFF2-40B4-BE49-F238E27FC236}">
                <a16:creationId xmlns:a16="http://schemas.microsoft.com/office/drawing/2014/main" id="{3431384E-690B-E6C8-5341-6C74D6BBD2F9}"/>
              </a:ext>
            </a:extLst>
          </p:cNvPr>
          <p:cNvSpPr txBox="1"/>
          <p:nvPr/>
        </p:nvSpPr>
        <p:spPr>
          <a:xfrm>
            <a:off x="3049587" y="4077072"/>
            <a:ext cx="6096000" cy="2002984"/>
          </a:xfrm>
          <a:prstGeom prst="rect">
            <a:avLst/>
          </a:prstGeom>
          <a:noFill/>
        </p:spPr>
        <p:txBody>
          <a:bodyPr wrap="square">
            <a:spAutoFit/>
          </a:bodyPr>
          <a:lstStyle/>
          <a:p>
            <a:pPr indent="266700">
              <a:lnSpc>
                <a:spcPct val="115000"/>
              </a:lnSpc>
            </a:pPr>
            <a:r>
              <a:rPr lang="zh-CN" altLang="en-US" sz="1800" kern="0" dirty="0">
                <a:effectLst/>
                <a:latin typeface="Times New Roman" panose="02020603050405020304" pitchFamily="18" charset="0"/>
                <a:ea typeface="宋体" panose="02010600030101010101" pitchFamily="2" charset="-122"/>
              </a:rPr>
              <a:t>采</a:t>
            </a:r>
            <a:r>
              <a:rPr lang="zh-CN" altLang="zh-CN" sz="1800" kern="0" dirty="0">
                <a:effectLst/>
                <a:latin typeface="Times New Roman" panose="02020603050405020304" pitchFamily="18" charset="0"/>
                <a:ea typeface="宋体" panose="02010600030101010101" pitchFamily="2" charset="-122"/>
              </a:rPr>
              <a:t>的软件版本配置如下：</a:t>
            </a:r>
            <a:endParaRPr lang="zh-CN" altLang="zh-CN" sz="1400" kern="100" dirty="0">
              <a:effectLst/>
              <a:latin typeface="Times New Roman" panose="02020603050405020304" pitchFamily="18" charset="0"/>
              <a:ea typeface="宋体" panose="02010600030101010101" pitchFamily="2" charset="-122"/>
            </a:endParaRPr>
          </a:p>
          <a:p>
            <a:pPr marL="342900" lvl="0" indent="-342900">
              <a:lnSpc>
                <a:spcPct val="115000"/>
              </a:lnSpc>
              <a:buFont typeface="Wingdings" panose="05000000000000000000" pitchFamily="2" charset="2"/>
              <a:buChar char=""/>
            </a:pPr>
            <a:r>
              <a:rPr lang="en-US" altLang="zh-CN" sz="1800" kern="0" dirty="0" err="1">
                <a:effectLst/>
                <a:latin typeface="Times New Roman" panose="02020603050405020304" pitchFamily="18" charset="0"/>
                <a:ea typeface="宋体" panose="02010600030101010101" pitchFamily="2" charset="-122"/>
              </a:rPr>
              <a:t>AirSim</a:t>
            </a:r>
            <a:r>
              <a:rPr lang="zh-CN" altLang="zh-CN" sz="1800" kern="0" dirty="0">
                <a:effectLst/>
                <a:latin typeface="Times New Roman" panose="02020603050405020304" pitchFamily="18" charset="0"/>
                <a:ea typeface="宋体" panose="02010600030101010101" pitchFamily="2" charset="-122"/>
              </a:rPr>
              <a:t>版本：</a:t>
            </a:r>
            <a:r>
              <a:rPr lang="en-US" altLang="zh-CN" sz="1800" kern="0" dirty="0">
                <a:effectLst/>
                <a:latin typeface="Times New Roman" panose="02020603050405020304" pitchFamily="18" charset="0"/>
                <a:ea typeface="宋体" panose="02010600030101010101" pitchFamily="2" charset="-122"/>
              </a:rPr>
              <a:t>v1.5.0</a:t>
            </a:r>
            <a:endParaRPr lang="zh-CN" altLang="zh-CN" sz="1400" kern="100" dirty="0">
              <a:effectLst/>
              <a:latin typeface="Times New Roman" panose="02020603050405020304" pitchFamily="18" charset="0"/>
              <a:ea typeface="宋体" panose="02010600030101010101" pitchFamily="2" charset="-122"/>
            </a:endParaRPr>
          </a:p>
          <a:p>
            <a:pPr marL="342900" lvl="0" indent="-342900">
              <a:lnSpc>
                <a:spcPct val="115000"/>
              </a:lnSpc>
              <a:buFont typeface="Wingdings" panose="05000000000000000000" pitchFamily="2" charset="2"/>
              <a:buChar char=""/>
            </a:pPr>
            <a:r>
              <a:rPr lang="zh-CN" altLang="zh-CN" sz="1800" kern="0" dirty="0">
                <a:effectLst/>
                <a:latin typeface="Times New Roman" panose="02020603050405020304" pitchFamily="18" charset="0"/>
                <a:ea typeface="宋体" panose="02010600030101010101" pitchFamily="2" charset="-122"/>
              </a:rPr>
              <a:t>虚幻引擎版本：</a:t>
            </a:r>
            <a:r>
              <a:rPr lang="en-US" altLang="zh-CN" sz="1800" kern="0" dirty="0">
                <a:effectLst/>
                <a:latin typeface="Times New Roman" panose="02020603050405020304" pitchFamily="18" charset="0"/>
                <a:ea typeface="宋体" panose="02010600030101010101" pitchFamily="2" charset="-122"/>
              </a:rPr>
              <a:t>4.27</a:t>
            </a:r>
            <a:endParaRPr lang="zh-CN" altLang="zh-CN" sz="1400" kern="100" dirty="0">
              <a:effectLst/>
              <a:latin typeface="Times New Roman" panose="02020603050405020304" pitchFamily="18" charset="0"/>
              <a:ea typeface="宋体" panose="02010600030101010101" pitchFamily="2" charset="-122"/>
            </a:endParaRPr>
          </a:p>
          <a:p>
            <a:pPr marL="342900" lvl="0" indent="-342900">
              <a:lnSpc>
                <a:spcPct val="125000"/>
              </a:lnSpc>
              <a:buFont typeface="Wingdings" panose="05000000000000000000" pitchFamily="2" charset="2"/>
              <a:buChar char=""/>
            </a:pPr>
            <a:r>
              <a:rPr lang="en-US" altLang="zh-CN" sz="1800" kern="0" dirty="0">
                <a:effectLst/>
                <a:latin typeface="Times New Roman" panose="02020603050405020304" pitchFamily="18" charset="0"/>
                <a:ea typeface="宋体" panose="02010600030101010101" pitchFamily="2" charset="-122"/>
              </a:rPr>
              <a:t>Visual Studio</a:t>
            </a:r>
            <a:r>
              <a:rPr lang="zh-CN" altLang="zh-CN" sz="1800" kern="0" dirty="0">
                <a:effectLst/>
                <a:latin typeface="Times New Roman" panose="02020603050405020304" pitchFamily="18" charset="0"/>
                <a:ea typeface="宋体" panose="02010600030101010101" pitchFamily="2" charset="-122"/>
              </a:rPr>
              <a:t>版本：</a:t>
            </a:r>
            <a:r>
              <a:rPr lang="en-US" altLang="zh-CN" sz="1800" kern="0" dirty="0">
                <a:effectLst/>
                <a:latin typeface="Times New Roman" panose="02020603050405020304" pitchFamily="18" charset="0"/>
                <a:ea typeface="宋体" panose="02010600030101010101" pitchFamily="2" charset="-122"/>
              </a:rPr>
              <a:t>Visual Studio Community 2019</a:t>
            </a:r>
            <a:endParaRPr lang="zh-CN" altLang="zh-CN" sz="1400" kern="100" dirty="0">
              <a:effectLst/>
              <a:latin typeface="Times New Roman" panose="02020603050405020304" pitchFamily="18" charset="0"/>
              <a:ea typeface="宋体" panose="02010600030101010101" pitchFamily="2" charset="-122"/>
            </a:endParaRPr>
          </a:p>
          <a:p>
            <a:pPr marL="342900" lvl="0" indent="-342900">
              <a:lnSpc>
                <a:spcPct val="115000"/>
              </a:lnSpc>
              <a:buFont typeface="Wingdings" panose="05000000000000000000" pitchFamily="2" charset="2"/>
              <a:buChar char=""/>
            </a:pPr>
            <a:r>
              <a:rPr lang="en-US" altLang="zh-CN" sz="1800" kern="0" dirty="0">
                <a:effectLst/>
                <a:latin typeface="Times New Roman" panose="02020603050405020304" pitchFamily="18" charset="0"/>
                <a:ea typeface="宋体" panose="02010600030101010101" pitchFamily="2" charset="-122"/>
              </a:rPr>
              <a:t>Python</a:t>
            </a:r>
            <a:r>
              <a:rPr lang="zh-CN" altLang="zh-CN" sz="1800" kern="0" dirty="0">
                <a:effectLst/>
                <a:latin typeface="Times New Roman" panose="02020603050405020304" pitchFamily="18" charset="0"/>
                <a:ea typeface="宋体" panose="02010600030101010101" pitchFamily="2" charset="-122"/>
              </a:rPr>
              <a:t>版本：</a:t>
            </a:r>
            <a:r>
              <a:rPr lang="en-US" altLang="zh-CN" sz="1800" kern="0" dirty="0">
                <a:effectLst/>
                <a:latin typeface="Times New Roman" panose="02020603050405020304" pitchFamily="18" charset="0"/>
                <a:ea typeface="宋体" panose="02010600030101010101" pitchFamily="2" charset="-122"/>
              </a:rPr>
              <a:t>Python 3.10</a:t>
            </a:r>
            <a:endParaRPr lang="zh-CN" altLang="zh-CN" sz="1400" kern="100" dirty="0">
              <a:effectLst/>
              <a:latin typeface="Times New Roman" panose="02020603050405020304" pitchFamily="18" charset="0"/>
              <a:ea typeface="宋体" panose="02010600030101010101" pitchFamily="2" charset="-122"/>
            </a:endParaRPr>
          </a:p>
          <a:p>
            <a:pPr marL="342900" lvl="0" indent="-342900">
              <a:lnSpc>
                <a:spcPct val="115000"/>
              </a:lnSpc>
              <a:buFont typeface="Wingdings" panose="05000000000000000000" pitchFamily="2" charset="2"/>
              <a:buChar char=""/>
            </a:pPr>
            <a:r>
              <a:rPr lang="en-US" altLang="zh-CN" sz="1800" kern="0" dirty="0">
                <a:effectLst/>
                <a:latin typeface="Times New Roman" panose="02020603050405020304" pitchFamily="18" charset="0"/>
                <a:ea typeface="宋体" panose="02010600030101010101" pitchFamily="2" charset="-122"/>
              </a:rPr>
              <a:t>Ubuntu</a:t>
            </a:r>
            <a:r>
              <a:rPr lang="zh-CN" altLang="zh-CN" sz="1800" kern="0" dirty="0">
                <a:effectLst/>
                <a:latin typeface="Times New Roman" panose="02020603050405020304" pitchFamily="18" charset="0"/>
                <a:ea typeface="宋体" panose="02010600030101010101" pitchFamily="2" charset="-122"/>
              </a:rPr>
              <a:t>版本：</a:t>
            </a:r>
            <a:r>
              <a:rPr lang="en-US" altLang="zh-CN" sz="1800" kern="0" dirty="0">
                <a:effectLst/>
                <a:latin typeface="Times New Roman" panose="02020603050405020304" pitchFamily="18" charset="0"/>
                <a:ea typeface="宋体" panose="02010600030101010101" pitchFamily="2" charset="-122"/>
              </a:rPr>
              <a:t>20.04</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876782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实际开发画面</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13" name="图片 12">
            <a:extLst>
              <a:ext uri="{FF2B5EF4-FFF2-40B4-BE49-F238E27FC236}">
                <a16:creationId xmlns:a16="http://schemas.microsoft.com/office/drawing/2014/main" id="{3358420B-253C-AEA8-B968-0B79B6E7C74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2508" y="840180"/>
            <a:ext cx="9345690" cy="5512055"/>
          </a:xfrm>
          <a:prstGeom prst="rect">
            <a:avLst/>
          </a:prstGeom>
        </p:spPr>
      </p:pic>
    </p:spTree>
    <p:extLst>
      <p:ext uri="{BB962C8B-B14F-4D97-AF65-F5344CB8AC3E}">
        <p14:creationId xmlns:p14="http://schemas.microsoft.com/office/powerpoint/2010/main" val="168088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用户界面</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3" name="图片 2">
            <a:extLst>
              <a:ext uri="{FF2B5EF4-FFF2-40B4-BE49-F238E27FC236}">
                <a16:creationId xmlns:a16="http://schemas.microsoft.com/office/drawing/2014/main" id="{2B3BE986-62DA-B1B9-FA3D-321FA2725A87}"/>
              </a:ext>
            </a:extLst>
          </p:cNvPr>
          <p:cNvPicPr>
            <a:picLocks noChangeAspect="1"/>
          </p:cNvPicPr>
          <p:nvPr/>
        </p:nvPicPr>
        <p:blipFill>
          <a:blip r:embed="rId3"/>
          <a:stretch>
            <a:fillRect/>
          </a:stretch>
        </p:blipFill>
        <p:spPr>
          <a:xfrm>
            <a:off x="7321723" y="3933056"/>
            <a:ext cx="3600000" cy="2025000"/>
          </a:xfrm>
          <a:prstGeom prst="rect">
            <a:avLst/>
          </a:prstGeom>
        </p:spPr>
      </p:pic>
      <p:pic>
        <p:nvPicPr>
          <p:cNvPr id="15" name="图片 14">
            <a:extLst>
              <a:ext uri="{FF2B5EF4-FFF2-40B4-BE49-F238E27FC236}">
                <a16:creationId xmlns:a16="http://schemas.microsoft.com/office/drawing/2014/main" id="{6E9EAF31-4A22-9C5F-546B-AFD4E811C6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73452" y="3933420"/>
            <a:ext cx="3600000" cy="2024636"/>
          </a:xfrm>
          <a:prstGeom prst="rect">
            <a:avLst/>
          </a:prstGeom>
        </p:spPr>
      </p:pic>
      <p:pic>
        <p:nvPicPr>
          <p:cNvPr id="16" name="图片 15">
            <a:extLst>
              <a:ext uri="{FF2B5EF4-FFF2-40B4-BE49-F238E27FC236}">
                <a16:creationId xmlns:a16="http://schemas.microsoft.com/office/drawing/2014/main" id="{C7B1B026-60E4-EEB5-4D46-D854143F8EF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3452" y="1099212"/>
            <a:ext cx="3600000" cy="2024636"/>
          </a:xfrm>
          <a:prstGeom prst="rect">
            <a:avLst/>
          </a:prstGeom>
        </p:spPr>
      </p:pic>
      <p:pic>
        <p:nvPicPr>
          <p:cNvPr id="7" name="图片 6">
            <a:extLst>
              <a:ext uri="{FF2B5EF4-FFF2-40B4-BE49-F238E27FC236}">
                <a16:creationId xmlns:a16="http://schemas.microsoft.com/office/drawing/2014/main" id="{BD8CA4F3-447F-BD3A-EBA5-18F13DC12370}"/>
              </a:ext>
            </a:extLst>
          </p:cNvPr>
          <p:cNvPicPr>
            <a:picLocks noChangeAspect="1"/>
          </p:cNvPicPr>
          <p:nvPr/>
        </p:nvPicPr>
        <p:blipFill>
          <a:blip r:embed="rId6"/>
          <a:stretch>
            <a:fillRect/>
          </a:stretch>
        </p:blipFill>
        <p:spPr>
          <a:xfrm>
            <a:off x="7321723" y="1098848"/>
            <a:ext cx="3600000" cy="2025000"/>
          </a:xfrm>
          <a:prstGeom prst="rect">
            <a:avLst/>
          </a:prstGeom>
        </p:spPr>
      </p:pic>
      <p:sp>
        <p:nvSpPr>
          <p:cNvPr id="8" name="文本框 7">
            <a:extLst>
              <a:ext uri="{FF2B5EF4-FFF2-40B4-BE49-F238E27FC236}">
                <a16:creationId xmlns:a16="http://schemas.microsoft.com/office/drawing/2014/main" id="{7D87B7D4-21C7-87C9-51A6-6972F08CEA5C}"/>
              </a:ext>
            </a:extLst>
          </p:cNvPr>
          <p:cNvSpPr txBox="1"/>
          <p:nvPr/>
        </p:nvSpPr>
        <p:spPr>
          <a:xfrm>
            <a:off x="1273451" y="3068960"/>
            <a:ext cx="3600001" cy="369332"/>
          </a:xfrm>
          <a:prstGeom prst="rect">
            <a:avLst/>
          </a:prstGeom>
          <a:noFill/>
        </p:spPr>
        <p:txBody>
          <a:bodyPr wrap="square" rtlCol="0">
            <a:spAutoFit/>
          </a:bodyPr>
          <a:lstStyle/>
          <a:p>
            <a:pPr algn="ctr"/>
            <a:r>
              <a:rPr lang="zh-CN" altLang="en-US" dirty="0"/>
              <a:t>图</a:t>
            </a:r>
            <a:r>
              <a:rPr lang="en-US" altLang="zh-CN" dirty="0"/>
              <a:t>1 </a:t>
            </a:r>
            <a:r>
              <a:rPr lang="zh-CN" altLang="en-US" dirty="0"/>
              <a:t>按“</a:t>
            </a:r>
            <a:r>
              <a:rPr lang="en-US" altLang="zh-CN" dirty="0"/>
              <a:t>F1</a:t>
            </a:r>
            <a:r>
              <a:rPr lang="zh-CN" altLang="en-US" dirty="0"/>
              <a:t>”打开帮助界面</a:t>
            </a:r>
          </a:p>
        </p:txBody>
      </p:sp>
      <p:sp>
        <p:nvSpPr>
          <p:cNvPr id="20" name="文本框 19">
            <a:extLst>
              <a:ext uri="{FF2B5EF4-FFF2-40B4-BE49-F238E27FC236}">
                <a16:creationId xmlns:a16="http://schemas.microsoft.com/office/drawing/2014/main" id="{02DB2F2B-1FB5-E089-4A06-5583DBF49392}"/>
              </a:ext>
            </a:extLst>
          </p:cNvPr>
          <p:cNvSpPr txBox="1"/>
          <p:nvPr/>
        </p:nvSpPr>
        <p:spPr>
          <a:xfrm>
            <a:off x="7321723" y="3128232"/>
            <a:ext cx="3600000" cy="369332"/>
          </a:xfrm>
          <a:prstGeom prst="rect">
            <a:avLst/>
          </a:prstGeom>
          <a:noFill/>
        </p:spPr>
        <p:txBody>
          <a:bodyPr wrap="square" rtlCol="0">
            <a:spAutoFit/>
          </a:bodyPr>
          <a:lstStyle/>
          <a:p>
            <a:pPr algn="ctr"/>
            <a:r>
              <a:rPr lang="zh-CN" altLang="en-US" dirty="0"/>
              <a:t>图</a:t>
            </a:r>
            <a:r>
              <a:rPr lang="en-US" altLang="zh-CN" dirty="0"/>
              <a:t>2 </a:t>
            </a:r>
            <a:r>
              <a:rPr lang="zh-CN" altLang="en-US" dirty="0"/>
              <a:t>按“</a:t>
            </a:r>
            <a:r>
              <a:rPr lang="en-US" altLang="zh-CN" dirty="0"/>
              <a:t>0</a:t>
            </a:r>
            <a:r>
              <a:rPr lang="zh-CN" altLang="en-US" dirty="0"/>
              <a:t>”打开各种深度摄像头</a:t>
            </a:r>
          </a:p>
        </p:txBody>
      </p:sp>
      <p:sp>
        <p:nvSpPr>
          <p:cNvPr id="21" name="文本框 20">
            <a:extLst>
              <a:ext uri="{FF2B5EF4-FFF2-40B4-BE49-F238E27FC236}">
                <a16:creationId xmlns:a16="http://schemas.microsoft.com/office/drawing/2014/main" id="{5F2E6ADC-F74A-FA78-BBCB-803C7EB9635A}"/>
              </a:ext>
            </a:extLst>
          </p:cNvPr>
          <p:cNvSpPr txBox="1"/>
          <p:nvPr/>
        </p:nvSpPr>
        <p:spPr>
          <a:xfrm>
            <a:off x="1273451" y="5949280"/>
            <a:ext cx="3600000" cy="369332"/>
          </a:xfrm>
          <a:prstGeom prst="rect">
            <a:avLst/>
          </a:prstGeom>
          <a:noFill/>
        </p:spPr>
        <p:txBody>
          <a:bodyPr wrap="square" rtlCol="0">
            <a:spAutoFit/>
          </a:bodyPr>
          <a:lstStyle/>
          <a:p>
            <a:pPr algn="ctr"/>
            <a:r>
              <a:rPr lang="zh-CN" altLang="en-US" dirty="0"/>
              <a:t>图</a:t>
            </a:r>
            <a:r>
              <a:rPr lang="en-US" altLang="zh-CN" dirty="0"/>
              <a:t>3 </a:t>
            </a:r>
            <a:r>
              <a:rPr lang="zh-CN" altLang="en-US" dirty="0"/>
              <a:t>按“</a:t>
            </a:r>
            <a:r>
              <a:rPr lang="en-US" altLang="zh-CN" dirty="0"/>
              <a:t>F10</a:t>
            </a:r>
            <a:r>
              <a:rPr lang="zh-CN" altLang="en-US" dirty="0"/>
              <a:t>”打开环境调整界面</a:t>
            </a:r>
          </a:p>
        </p:txBody>
      </p:sp>
      <p:sp>
        <p:nvSpPr>
          <p:cNvPr id="22" name="文本框 21">
            <a:extLst>
              <a:ext uri="{FF2B5EF4-FFF2-40B4-BE49-F238E27FC236}">
                <a16:creationId xmlns:a16="http://schemas.microsoft.com/office/drawing/2014/main" id="{6871348D-246A-BB12-AA8F-6DAB5DC0FE17}"/>
              </a:ext>
            </a:extLst>
          </p:cNvPr>
          <p:cNvSpPr txBox="1"/>
          <p:nvPr/>
        </p:nvSpPr>
        <p:spPr>
          <a:xfrm>
            <a:off x="7321723" y="5958056"/>
            <a:ext cx="3600000" cy="369332"/>
          </a:xfrm>
          <a:prstGeom prst="rect">
            <a:avLst/>
          </a:prstGeom>
          <a:noFill/>
        </p:spPr>
        <p:txBody>
          <a:bodyPr wrap="square" rtlCol="0">
            <a:spAutoFit/>
          </a:bodyPr>
          <a:lstStyle/>
          <a:p>
            <a:pPr algn="ctr"/>
            <a:r>
              <a:rPr lang="zh-CN" altLang="en-US" dirty="0"/>
              <a:t>图</a:t>
            </a:r>
            <a:r>
              <a:rPr lang="en-US" altLang="zh-CN" dirty="0"/>
              <a:t>4 </a:t>
            </a:r>
            <a:r>
              <a:rPr lang="zh-CN" altLang="en-US" dirty="0"/>
              <a:t>按“</a:t>
            </a:r>
            <a:r>
              <a:rPr lang="en-US" altLang="zh-CN" dirty="0"/>
              <a:t>;</a:t>
            </a:r>
            <a:r>
              <a:rPr lang="zh-CN" altLang="en-US" dirty="0"/>
              <a:t>”打开</a:t>
            </a:r>
            <a:r>
              <a:rPr lang="en-US" altLang="zh-CN" dirty="0"/>
              <a:t>Debug</a:t>
            </a:r>
            <a:r>
              <a:rPr lang="zh-CN" altLang="en-US" dirty="0"/>
              <a:t>界面</a:t>
            </a:r>
          </a:p>
        </p:txBody>
      </p:sp>
    </p:spTree>
    <p:extLst>
      <p:ext uri="{BB962C8B-B14F-4D97-AF65-F5344CB8AC3E}">
        <p14:creationId xmlns:p14="http://schemas.microsoft.com/office/powerpoint/2010/main" val="82585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遥控器配置</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11" name="图片 10">
            <a:extLst>
              <a:ext uri="{FF2B5EF4-FFF2-40B4-BE49-F238E27FC236}">
                <a16:creationId xmlns:a16="http://schemas.microsoft.com/office/drawing/2014/main" id="{BA8ED28C-0003-68C8-6A31-98DD610D68D9}"/>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1003" y="988592"/>
            <a:ext cx="1872208" cy="1872208"/>
          </a:xfrm>
          <a:prstGeom prst="rect">
            <a:avLst/>
          </a:prstGeom>
          <a:noFill/>
          <a:ln>
            <a:noFill/>
          </a:ln>
        </p:spPr>
      </p:pic>
      <p:pic>
        <p:nvPicPr>
          <p:cNvPr id="12" name="图片 11">
            <a:extLst>
              <a:ext uri="{FF2B5EF4-FFF2-40B4-BE49-F238E27FC236}">
                <a16:creationId xmlns:a16="http://schemas.microsoft.com/office/drawing/2014/main" id="{D750D261-6847-8F67-737A-B01A5E154E3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01243" y="994300"/>
            <a:ext cx="2488666" cy="1866500"/>
          </a:xfrm>
          <a:prstGeom prst="rect">
            <a:avLst/>
          </a:prstGeom>
        </p:spPr>
      </p:pic>
      <p:pic>
        <p:nvPicPr>
          <p:cNvPr id="15" name="图片 14">
            <a:extLst>
              <a:ext uri="{FF2B5EF4-FFF2-40B4-BE49-F238E27FC236}">
                <a16:creationId xmlns:a16="http://schemas.microsoft.com/office/drawing/2014/main" id="{9E9A0150-EE86-FBC0-4CB6-A6B1300190C3}"/>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7368836" y="1079406"/>
            <a:ext cx="4088013" cy="4699187"/>
          </a:xfrm>
          <a:prstGeom prst="rect">
            <a:avLst/>
          </a:prstGeom>
          <a:ln>
            <a:noFill/>
          </a:ln>
          <a:extLst>
            <a:ext uri="{53640926-AAD7-44D8-BBD7-CCE9431645EC}">
              <a14:shadowObscured xmlns:a14="http://schemas.microsoft.com/office/drawing/2010/main"/>
            </a:ext>
          </a:extLst>
        </p:spPr>
      </p:pic>
      <p:sp>
        <p:nvSpPr>
          <p:cNvPr id="17" name="文本框 16">
            <a:extLst>
              <a:ext uri="{FF2B5EF4-FFF2-40B4-BE49-F238E27FC236}">
                <a16:creationId xmlns:a16="http://schemas.microsoft.com/office/drawing/2014/main" id="{AB38CA23-3D0B-F13B-5A6D-998D57472E2B}"/>
              </a:ext>
            </a:extLst>
          </p:cNvPr>
          <p:cNvSpPr txBox="1"/>
          <p:nvPr/>
        </p:nvSpPr>
        <p:spPr>
          <a:xfrm>
            <a:off x="886769" y="3297786"/>
            <a:ext cx="5858890" cy="2480807"/>
          </a:xfrm>
          <a:prstGeom prst="rect">
            <a:avLst/>
          </a:prstGeom>
          <a:noFill/>
        </p:spPr>
        <p:txBody>
          <a:bodyPr wrap="square">
            <a:spAutoFit/>
          </a:bodyPr>
          <a:lstStyle/>
          <a:p>
            <a:pPr indent="266700" algn="just">
              <a:lnSpc>
                <a:spcPct val="125000"/>
              </a:lnSpc>
            </a:pPr>
            <a:r>
              <a:rPr lang="zh-CN" altLang="zh-CN" sz="1800" kern="0" dirty="0">
                <a:effectLst/>
                <a:latin typeface="微软雅黑" panose="020B0503020204020204" pitchFamily="34" charset="-122"/>
                <a:ea typeface="微软雅黑" panose="020B0503020204020204" pitchFamily="34" charset="-122"/>
              </a:rPr>
              <a:t>一般要接入飞控系统，我们需要将</a:t>
            </a:r>
            <a:r>
              <a:rPr lang="en-US" altLang="zh-CN" sz="1800" kern="0" dirty="0">
                <a:effectLst/>
                <a:latin typeface="微软雅黑" panose="020B0503020204020204" pitchFamily="34" charset="-122"/>
                <a:ea typeface="微软雅黑" panose="020B0503020204020204" pitchFamily="34" charset="-122"/>
              </a:rPr>
              <a:t>PX4</a:t>
            </a:r>
            <a:r>
              <a:rPr lang="zh-CN" altLang="zh-CN" sz="1800" kern="0" dirty="0">
                <a:effectLst/>
                <a:latin typeface="微软雅黑" panose="020B0503020204020204" pitchFamily="34" charset="-122"/>
                <a:ea typeface="微软雅黑" panose="020B0503020204020204" pitchFamily="34" charset="-122"/>
              </a:rPr>
              <a:t>加入模拟器之中，但是因为</a:t>
            </a:r>
            <a:r>
              <a:rPr lang="en-US" altLang="zh-CN" sz="1800" kern="0" dirty="0" err="1">
                <a:effectLst/>
                <a:latin typeface="微软雅黑" panose="020B0503020204020204" pitchFamily="34" charset="-122"/>
                <a:ea typeface="微软雅黑" panose="020B0503020204020204" pitchFamily="34" charset="-122"/>
              </a:rPr>
              <a:t>AirSim</a:t>
            </a:r>
            <a:r>
              <a:rPr lang="zh-CN" altLang="zh-CN" sz="1800" kern="0" dirty="0">
                <a:effectLst/>
                <a:latin typeface="微软雅黑" panose="020B0503020204020204" pitchFamily="34" charset="-122"/>
                <a:ea typeface="微软雅黑" panose="020B0503020204020204" pitchFamily="34" charset="-122"/>
              </a:rPr>
              <a:t>自带了一个叫</a:t>
            </a:r>
            <a:r>
              <a:rPr lang="en-US" altLang="zh-CN" sz="1800" kern="0" dirty="0" err="1">
                <a:effectLst/>
                <a:latin typeface="微软雅黑" panose="020B0503020204020204" pitchFamily="34" charset="-122"/>
                <a:ea typeface="微软雅黑" panose="020B0503020204020204" pitchFamily="34" charset="-122"/>
              </a:rPr>
              <a:t>simple_flight</a:t>
            </a:r>
            <a:r>
              <a:rPr lang="zh-CN" altLang="zh-CN" sz="1800" kern="0" dirty="0">
                <a:effectLst/>
                <a:latin typeface="微软雅黑" panose="020B0503020204020204" pitchFamily="34" charset="-122"/>
                <a:ea typeface="微软雅黑" panose="020B0503020204020204" pitchFamily="34" charset="-122"/>
              </a:rPr>
              <a:t>的四旋翼无人机飞控系统，因此我们可以直接接上遥控器硬件来直接操控</a:t>
            </a:r>
            <a:r>
              <a:rPr lang="en-US" altLang="zh-CN" sz="1800" kern="0" dirty="0" err="1">
                <a:effectLst/>
                <a:latin typeface="微软雅黑" panose="020B0503020204020204" pitchFamily="34" charset="-122"/>
                <a:ea typeface="微软雅黑" panose="020B0503020204020204" pitchFamily="34" charset="-122"/>
              </a:rPr>
              <a:t>AirSim</a:t>
            </a:r>
            <a:r>
              <a:rPr lang="zh-CN" altLang="zh-CN" sz="1800" kern="0" dirty="0">
                <a:effectLst/>
                <a:latin typeface="微软雅黑" panose="020B0503020204020204" pitchFamily="34" charset="-122"/>
                <a:ea typeface="微软雅黑" panose="020B0503020204020204" pitchFamily="34" charset="-122"/>
              </a:rPr>
              <a:t>环境里的无人机。</a:t>
            </a:r>
            <a:endParaRPr lang="en-US" altLang="zh-CN" sz="1800" kern="0" dirty="0">
              <a:effectLst/>
              <a:latin typeface="微软雅黑" panose="020B0503020204020204" pitchFamily="34" charset="-122"/>
              <a:ea typeface="微软雅黑" panose="020B0503020204020204" pitchFamily="34" charset="-122"/>
            </a:endParaRPr>
          </a:p>
          <a:p>
            <a:pPr indent="266700" algn="just">
              <a:lnSpc>
                <a:spcPct val="125000"/>
              </a:lnSpc>
            </a:pPr>
            <a:r>
              <a:rPr lang="zh-CN" altLang="zh-CN" sz="1800" kern="0" dirty="0">
                <a:effectLst/>
                <a:latin typeface="微软雅黑" panose="020B0503020204020204" pitchFamily="34" charset="-122"/>
                <a:ea typeface="微软雅黑" panose="020B0503020204020204" pitchFamily="34" charset="-122"/>
              </a:rPr>
              <a:t>官方文件推荐了一款</a:t>
            </a:r>
            <a:r>
              <a:rPr lang="en-US" altLang="zh-CN" sz="1800" kern="0" dirty="0" err="1">
                <a:effectLst/>
                <a:latin typeface="微软雅黑" panose="020B0503020204020204" pitchFamily="34" charset="-122"/>
                <a:ea typeface="微软雅黑" panose="020B0503020204020204" pitchFamily="34" charset="-122"/>
              </a:rPr>
              <a:t>FrSky</a:t>
            </a:r>
            <a:r>
              <a:rPr lang="en-US" altLang="zh-CN" sz="1800" kern="0" dirty="0">
                <a:effectLst/>
                <a:latin typeface="微软雅黑" panose="020B0503020204020204" pitchFamily="34" charset="-122"/>
                <a:ea typeface="微软雅黑" panose="020B0503020204020204" pitchFamily="34" charset="-122"/>
              </a:rPr>
              <a:t> Taranis X9D Plus</a:t>
            </a:r>
            <a:r>
              <a:rPr lang="zh-CN" altLang="zh-CN" sz="1800" kern="0" dirty="0">
                <a:effectLst/>
                <a:latin typeface="微软雅黑" panose="020B0503020204020204" pitchFamily="34" charset="-122"/>
                <a:ea typeface="微软雅黑" panose="020B0503020204020204" pitchFamily="34" charset="-122"/>
              </a:rPr>
              <a:t>的遥控器型号，这款遥控器大约要价</a:t>
            </a:r>
            <a:r>
              <a:rPr lang="en-US" altLang="zh-CN" sz="1800" kern="0" dirty="0">
                <a:effectLst/>
                <a:latin typeface="微软雅黑" panose="020B0503020204020204" pitchFamily="34" charset="-122"/>
                <a:ea typeface="微软雅黑" panose="020B0503020204020204" pitchFamily="34" charset="-122"/>
              </a:rPr>
              <a:t>220</a:t>
            </a:r>
            <a:r>
              <a:rPr lang="zh-CN" altLang="zh-CN" sz="1800" kern="0" dirty="0">
                <a:effectLst/>
                <a:latin typeface="微软雅黑" panose="020B0503020204020204" pitchFamily="34" charset="-122"/>
                <a:ea typeface="微软雅黑" panose="020B0503020204020204" pitchFamily="34" charset="-122"/>
              </a:rPr>
              <a:t>美元，最后基于经济条件，选择了现有的</a:t>
            </a:r>
            <a:r>
              <a:rPr lang="en-US" altLang="zh-CN" sz="1800" kern="0" dirty="0">
                <a:effectLst/>
                <a:latin typeface="微软雅黑" panose="020B0503020204020204" pitchFamily="34" charset="-122"/>
                <a:ea typeface="微软雅黑" panose="020B0503020204020204" pitchFamily="34" charset="-122"/>
              </a:rPr>
              <a:t>Xbox</a:t>
            </a:r>
            <a:r>
              <a:rPr lang="zh-CN" altLang="zh-CN" sz="1800" kern="0" dirty="0">
                <a:effectLst/>
                <a:latin typeface="微软雅黑" panose="020B0503020204020204" pitchFamily="34" charset="-122"/>
                <a:ea typeface="微软雅黑" panose="020B0503020204020204" pitchFamily="34" charset="-122"/>
              </a:rPr>
              <a:t>游戏手柄作为替代遥控器。</a:t>
            </a:r>
            <a:endParaRPr lang="zh-CN" altLang="zh-CN" sz="1400" kern="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4595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可行性论证</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3" name="图片 2">
            <a:extLst>
              <a:ext uri="{FF2B5EF4-FFF2-40B4-BE49-F238E27FC236}">
                <a16:creationId xmlns:a16="http://schemas.microsoft.com/office/drawing/2014/main" id="{B77BC4D7-3C74-2BA7-E46D-53401D91F512}"/>
              </a:ext>
            </a:extLst>
          </p:cNvPr>
          <p:cNvPicPr>
            <a:picLocks noChangeAspect="1"/>
          </p:cNvPicPr>
          <p:nvPr/>
        </p:nvPicPr>
        <p:blipFill>
          <a:blip r:embed="rId3"/>
          <a:stretch>
            <a:fillRect/>
          </a:stretch>
        </p:blipFill>
        <p:spPr>
          <a:xfrm>
            <a:off x="6601643" y="1127578"/>
            <a:ext cx="4722653" cy="5044090"/>
          </a:xfrm>
          <a:prstGeom prst="rect">
            <a:avLst/>
          </a:prstGeom>
        </p:spPr>
      </p:pic>
      <p:sp>
        <p:nvSpPr>
          <p:cNvPr id="5" name="Rectangle 2">
            <a:extLst>
              <a:ext uri="{FF2B5EF4-FFF2-40B4-BE49-F238E27FC236}">
                <a16:creationId xmlns:a16="http://schemas.microsoft.com/office/drawing/2014/main" id="{6CC053EB-2CB4-BF9D-A8A5-872F81304566}"/>
              </a:ext>
            </a:extLst>
          </p:cNvPr>
          <p:cNvSpPr>
            <a:spLocks noChangeArrowheads="1"/>
          </p:cNvSpPr>
          <p:nvPr/>
        </p:nvSpPr>
        <p:spPr bwMode="auto">
          <a:xfrm rot="10800000" flipV="1">
            <a:off x="985017" y="2305615"/>
            <a:ext cx="504056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setting.json</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是运行</a:t>
            </a:r>
            <a:r>
              <a:rPr kumimoji="0" lang="en-US" altLang="zh-CN" sz="2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Airsim</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模拟器的一个核心文件，在第一次打开</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MSBuild2018.exe</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的时候，</a:t>
            </a:r>
            <a:r>
              <a:rPr kumimoji="0" lang="en-US" altLang="zh-CN" sz="2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AirSim</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就会自动创建该文件，</a:t>
            </a:r>
            <a:r>
              <a:rPr kumimoji="0" lang="en-US" altLang="zh-CN" sz="2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setting.json</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文件一般存储在</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lumMod val="95000"/>
                    <a:lumOff val="5000"/>
                  </a:schemeClr>
                </a:solidFill>
                <a:effectLst/>
                <a:highlight>
                  <a:srgbClr val="D3D3D3"/>
                </a:highlight>
                <a:latin typeface="微软雅黑" panose="020B0503020204020204" pitchFamily="34" charset="-122"/>
                <a:ea typeface="微软雅黑" panose="020B0503020204020204" pitchFamily="34" charset="-122"/>
                <a:cs typeface="Times New Roman" panose="02020603050405020304" pitchFamily="18" charset="0"/>
              </a:rPr>
              <a:t>C:\Users\</a:t>
            </a:r>
            <a:r>
              <a:rPr kumimoji="0" lang="zh-CN" altLang="en-US" sz="2000" b="0" i="0" u="none" strike="noStrike" cap="none" normalizeH="0" baseline="0" dirty="0">
                <a:ln>
                  <a:noFill/>
                </a:ln>
                <a:solidFill>
                  <a:schemeClr val="tx1">
                    <a:lumMod val="95000"/>
                    <a:lumOff val="5000"/>
                  </a:schemeClr>
                </a:solidFill>
                <a:effectLst/>
                <a:highlight>
                  <a:srgbClr val="D3D3D3"/>
                </a:highlight>
                <a:latin typeface="微软雅黑" panose="020B0503020204020204" pitchFamily="34" charset="-122"/>
                <a:ea typeface="微软雅黑" panose="020B0503020204020204" pitchFamily="34" charset="-122"/>
                <a:cs typeface="Times New Roman" panose="02020603050405020304" pitchFamily="18" charset="0"/>
              </a:rPr>
              <a:t>用户名</a:t>
            </a:r>
            <a:r>
              <a:rPr kumimoji="0" lang="en-US" altLang="zh-CN" sz="2000" b="0" i="0" u="none" strike="noStrike" cap="none" normalizeH="0" baseline="0" dirty="0">
                <a:ln>
                  <a:noFill/>
                </a:ln>
                <a:solidFill>
                  <a:schemeClr val="tx1">
                    <a:lumMod val="95000"/>
                    <a:lumOff val="5000"/>
                  </a:schemeClr>
                </a:solidFill>
                <a:effectLst/>
                <a:highlight>
                  <a:srgbClr val="D3D3D3"/>
                </a:highlight>
                <a:latin typeface="微软雅黑" panose="020B0503020204020204" pitchFamily="34" charset="-122"/>
                <a:ea typeface="微软雅黑" panose="020B0503020204020204" pitchFamily="34" charset="-122"/>
                <a:cs typeface="Times New Roman" panose="02020603050405020304" pitchFamily="18" charset="0"/>
              </a:rPr>
              <a:t>\Documents\</a:t>
            </a:r>
            <a:r>
              <a:rPr kumimoji="0" lang="en-US" altLang="zh-CN" sz="2000" b="0" i="0" u="none" strike="noStrike" cap="none" normalizeH="0" baseline="0" dirty="0" err="1">
                <a:ln>
                  <a:noFill/>
                </a:ln>
                <a:solidFill>
                  <a:schemeClr val="tx1">
                    <a:lumMod val="95000"/>
                    <a:lumOff val="5000"/>
                  </a:schemeClr>
                </a:solidFill>
                <a:effectLst/>
                <a:highlight>
                  <a:srgbClr val="D3D3D3"/>
                </a:highlight>
                <a:latin typeface="微软雅黑" panose="020B0503020204020204" pitchFamily="34" charset="-122"/>
                <a:ea typeface="微软雅黑" panose="020B0503020204020204" pitchFamily="34" charset="-122"/>
                <a:cs typeface="Times New Roman" panose="02020603050405020304" pitchFamily="18" charset="0"/>
              </a:rPr>
              <a:t>AirSim</a:t>
            </a:r>
            <a:endParaRPr kumimoji="0" lang="en-US" altLang="zh-CN" sz="2000" b="0" i="0" u="none" strike="noStrike" cap="none" normalizeH="0" baseline="0" dirty="0">
              <a:ln>
                <a:noFill/>
              </a:ln>
              <a:solidFill>
                <a:schemeClr val="tx1">
                  <a:lumMod val="95000"/>
                  <a:lumOff val="5000"/>
                </a:schemeClr>
              </a:solidFill>
              <a:effectLst/>
              <a:highlight>
                <a:srgbClr val="D3D3D3"/>
              </a:highligh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的路径之下，通过修改</a:t>
            </a:r>
            <a:r>
              <a:rPr kumimoji="0" lang="en-US" altLang="zh-CN" sz="20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setting.json</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的代码我们能够在模拟器中实现许多功能</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5974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可行性论证</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13" name="图片 12">
            <a:extLst>
              <a:ext uri="{FF2B5EF4-FFF2-40B4-BE49-F238E27FC236}">
                <a16:creationId xmlns:a16="http://schemas.microsoft.com/office/drawing/2014/main" id="{E44474F5-3B60-E2D7-5429-79D7FD20C8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96896" y="1101745"/>
            <a:ext cx="4319905" cy="2296795"/>
          </a:xfrm>
          <a:prstGeom prst="rect">
            <a:avLst/>
          </a:prstGeom>
        </p:spPr>
      </p:pic>
      <p:pic>
        <p:nvPicPr>
          <p:cNvPr id="15" name="图片 14">
            <a:extLst>
              <a:ext uri="{FF2B5EF4-FFF2-40B4-BE49-F238E27FC236}">
                <a16:creationId xmlns:a16="http://schemas.microsoft.com/office/drawing/2014/main" id="{32E02173-01E3-A208-288D-C0879EE31B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96895" y="3645024"/>
            <a:ext cx="4319905" cy="2459355"/>
          </a:xfrm>
          <a:prstGeom prst="rect">
            <a:avLst/>
          </a:prstGeom>
        </p:spPr>
      </p:pic>
      <p:sp>
        <p:nvSpPr>
          <p:cNvPr id="16" name="文本框 15">
            <a:extLst>
              <a:ext uri="{FF2B5EF4-FFF2-40B4-BE49-F238E27FC236}">
                <a16:creationId xmlns:a16="http://schemas.microsoft.com/office/drawing/2014/main" id="{47A8AED7-9D55-FC8C-D29A-723C0C6F5F57}"/>
              </a:ext>
            </a:extLst>
          </p:cNvPr>
          <p:cNvSpPr txBox="1"/>
          <p:nvPr/>
        </p:nvSpPr>
        <p:spPr>
          <a:xfrm>
            <a:off x="992361" y="1906086"/>
            <a:ext cx="4889202" cy="3170099"/>
          </a:xfrm>
          <a:prstGeom prst="rect">
            <a:avLst/>
          </a:prstGeom>
          <a:noFill/>
        </p:spPr>
        <p:txBody>
          <a:bodyPr wrap="square">
            <a:spAutoFit/>
          </a:bodyPr>
          <a:lstStyle/>
          <a:p>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000" dirty="0" err="1">
                <a:effectLst/>
                <a:latin typeface="微软雅黑" panose="020B0503020204020204" pitchFamily="34" charset="-122"/>
                <a:ea typeface="微软雅黑" panose="020B0503020204020204" pitchFamily="34" charset="-122"/>
              </a:rPr>
              <a:t>AirSim</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模拟环境中，我们可以用系统自带的功能进行数据采集，按</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highlight>
                  <a:srgbClr val="D3D3D3"/>
                </a:highlight>
                <a:latin typeface="微软雅黑" panose="020B0503020204020204" pitchFamily="34" charset="-122"/>
                <a:ea typeface="微软雅黑" panose="020B0503020204020204" pitchFamily="34" charset="-122"/>
              </a:rPr>
              <a:t>R</a:t>
            </a:r>
            <a:r>
              <a:rPr lang="zh-CN" altLang="en-US" sz="2000" dirty="0">
                <a:effectLst/>
                <a:latin typeface="微软雅黑" panose="020B0503020204020204" pitchFamily="34" charset="-122"/>
                <a:ea typeface="微软雅黑" panose="020B0503020204020204" pitchFamily="34" charset="-122"/>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键能开始录制并采集无人机在仿真环境时的数据，录制好的数据一般将会存储在和</a:t>
            </a:r>
            <a:r>
              <a:rPr lang="en-US" altLang="zh-CN" sz="2000" dirty="0" err="1">
                <a:effectLst/>
                <a:latin typeface="微软雅黑" panose="020B0503020204020204" pitchFamily="34" charset="-122"/>
                <a:ea typeface="微软雅黑" panose="020B0503020204020204" pitchFamily="34" charset="-122"/>
              </a:rPr>
              <a:t>setting.json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一样的路径，录制的数据将会以一堆</a:t>
            </a:r>
            <a:r>
              <a:rPr lang="en-US" altLang="zh-CN" sz="2000" dirty="0">
                <a:effectLst/>
                <a:latin typeface="微软雅黑" panose="020B0503020204020204" pitchFamily="34" charset="-122"/>
                <a:ea typeface="微软雅黑" panose="020B0503020204020204" pitchFamily="34" charset="-122"/>
              </a:rPr>
              <a:t>256</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rPr>
              <a:t>144</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分辨率大小的图像搭配一个真值信息的文件呈现，要调整录制的图像大小只需要在</a:t>
            </a:r>
            <a:r>
              <a:rPr lang="en-US" altLang="zh-CN" sz="2000" dirty="0" err="1">
                <a:effectLst/>
                <a:latin typeface="微软雅黑" panose="020B0503020204020204" pitchFamily="34" charset="-122"/>
                <a:ea typeface="微软雅黑" panose="020B0503020204020204" pitchFamily="34" charset="-122"/>
              </a:rPr>
              <a:t>setting.json</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稍作修改，但是调整的图像越大也会消耗更多计算机性能</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1901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API</a:t>
            </a:r>
            <a:r>
              <a:rPr lang="zh-CN" altLang="en-US" dirty="0">
                <a:solidFill>
                  <a:schemeClr val="tx1">
                    <a:lumMod val="65000"/>
                    <a:lumOff val="35000"/>
                  </a:schemeClr>
                </a:solidFill>
                <a:latin typeface="微软雅黑" pitchFamily="34" charset="-122"/>
                <a:ea typeface="微软雅黑" pitchFamily="34" charset="-122"/>
              </a:rPr>
              <a:t>接口模块</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12" name="图片 11">
            <a:extLst>
              <a:ext uri="{FF2B5EF4-FFF2-40B4-BE49-F238E27FC236}">
                <a16:creationId xmlns:a16="http://schemas.microsoft.com/office/drawing/2014/main" id="{D3B87DC8-EFAB-7E51-F666-C64BA9DEB8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35964" y="1780409"/>
            <a:ext cx="5400000" cy="3204439"/>
          </a:xfrm>
          <a:prstGeom prst="rect">
            <a:avLst/>
          </a:prstGeom>
        </p:spPr>
      </p:pic>
      <p:pic>
        <p:nvPicPr>
          <p:cNvPr id="13" name="图片 12">
            <a:extLst>
              <a:ext uri="{FF2B5EF4-FFF2-40B4-BE49-F238E27FC236}">
                <a16:creationId xmlns:a16="http://schemas.microsoft.com/office/drawing/2014/main" id="{BAC77446-A1D5-E8FE-57E1-5FACB6229E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8955" y="1628799"/>
            <a:ext cx="5400000" cy="3507658"/>
          </a:xfrm>
          <a:prstGeom prst="rect">
            <a:avLst/>
          </a:prstGeom>
        </p:spPr>
      </p:pic>
      <p:sp>
        <p:nvSpPr>
          <p:cNvPr id="15" name="文本框 14">
            <a:extLst>
              <a:ext uri="{FF2B5EF4-FFF2-40B4-BE49-F238E27FC236}">
                <a16:creationId xmlns:a16="http://schemas.microsoft.com/office/drawing/2014/main" id="{B9E17B39-0CEB-EFDC-0C5B-4E5F915EA611}"/>
              </a:ext>
            </a:extLst>
          </p:cNvPr>
          <p:cNvSpPr txBox="1"/>
          <p:nvPr/>
        </p:nvSpPr>
        <p:spPr>
          <a:xfrm>
            <a:off x="1057226" y="5126932"/>
            <a:ext cx="3600001" cy="369332"/>
          </a:xfrm>
          <a:prstGeom prst="rect">
            <a:avLst/>
          </a:prstGeom>
          <a:noFill/>
        </p:spPr>
        <p:txBody>
          <a:bodyPr wrap="square" rtlCol="0">
            <a:spAutoFit/>
          </a:bodyPr>
          <a:lstStyle/>
          <a:p>
            <a:pPr algn="ctr"/>
            <a:r>
              <a:rPr lang="zh-CN" altLang="en-US" dirty="0"/>
              <a:t>图</a:t>
            </a:r>
            <a:r>
              <a:rPr lang="en-US" altLang="zh-CN" dirty="0"/>
              <a:t>1 Anaconda</a:t>
            </a:r>
            <a:endParaRPr lang="zh-CN" altLang="en-US" dirty="0"/>
          </a:p>
        </p:txBody>
      </p:sp>
      <p:sp>
        <p:nvSpPr>
          <p:cNvPr id="16" name="文本框 15">
            <a:extLst>
              <a:ext uri="{FF2B5EF4-FFF2-40B4-BE49-F238E27FC236}">
                <a16:creationId xmlns:a16="http://schemas.microsoft.com/office/drawing/2014/main" id="{DDA9A296-47AC-E87E-8248-7978A3FD7896}"/>
              </a:ext>
            </a:extLst>
          </p:cNvPr>
          <p:cNvSpPr txBox="1"/>
          <p:nvPr/>
        </p:nvSpPr>
        <p:spPr>
          <a:xfrm>
            <a:off x="7435963" y="4942266"/>
            <a:ext cx="3600001" cy="369332"/>
          </a:xfrm>
          <a:prstGeom prst="rect">
            <a:avLst/>
          </a:prstGeom>
          <a:noFill/>
        </p:spPr>
        <p:txBody>
          <a:bodyPr wrap="square" rtlCol="0">
            <a:spAutoFit/>
          </a:bodyPr>
          <a:lstStyle/>
          <a:p>
            <a:pPr algn="ctr"/>
            <a:r>
              <a:rPr lang="zh-CN" altLang="en-US" dirty="0"/>
              <a:t>图</a:t>
            </a:r>
            <a:r>
              <a:rPr lang="en-US" altLang="zh-CN" dirty="0"/>
              <a:t>2 </a:t>
            </a:r>
            <a:r>
              <a:rPr lang="en-US" altLang="zh-CN" dirty="0" err="1"/>
              <a:t>Pycharm</a:t>
            </a:r>
            <a:r>
              <a:rPr lang="zh-CN" altLang="en-US" dirty="0"/>
              <a:t>代码实现</a:t>
            </a:r>
          </a:p>
        </p:txBody>
      </p:sp>
    </p:spTree>
    <p:extLst>
      <p:ext uri="{BB962C8B-B14F-4D97-AF65-F5344CB8AC3E}">
        <p14:creationId xmlns:p14="http://schemas.microsoft.com/office/powerpoint/2010/main" val="74764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多无人机展示</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3" name="图片 2">
            <a:extLst>
              <a:ext uri="{FF2B5EF4-FFF2-40B4-BE49-F238E27FC236}">
                <a16:creationId xmlns:a16="http://schemas.microsoft.com/office/drawing/2014/main" id="{A1285BB5-5A8F-10DD-C9D4-1496D1EB5B54}"/>
              </a:ext>
            </a:extLst>
          </p:cNvPr>
          <p:cNvPicPr>
            <a:picLocks noChangeAspect="1"/>
          </p:cNvPicPr>
          <p:nvPr/>
        </p:nvPicPr>
        <p:blipFill>
          <a:blip r:embed="rId3"/>
          <a:stretch>
            <a:fillRect/>
          </a:stretch>
        </p:blipFill>
        <p:spPr>
          <a:xfrm>
            <a:off x="346768" y="1712987"/>
            <a:ext cx="5400000" cy="3037500"/>
          </a:xfrm>
          <a:prstGeom prst="rect">
            <a:avLst/>
          </a:prstGeom>
        </p:spPr>
      </p:pic>
      <p:pic>
        <p:nvPicPr>
          <p:cNvPr id="14" name="图片 13">
            <a:extLst>
              <a:ext uri="{FF2B5EF4-FFF2-40B4-BE49-F238E27FC236}">
                <a16:creationId xmlns:a16="http://schemas.microsoft.com/office/drawing/2014/main" id="{984F4A88-7E91-FD3B-7A01-545DE1419E7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70764" y="1712987"/>
            <a:ext cx="5400000" cy="3036954"/>
          </a:xfrm>
          <a:prstGeom prst="rect">
            <a:avLst/>
          </a:prstGeom>
        </p:spPr>
      </p:pic>
      <p:sp>
        <p:nvSpPr>
          <p:cNvPr id="16" name="文本框 15">
            <a:extLst>
              <a:ext uri="{FF2B5EF4-FFF2-40B4-BE49-F238E27FC236}">
                <a16:creationId xmlns:a16="http://schemas.microsoft.com/office/drawing/2014/main" id="{F7349692-BFCB-9CE6-C26D-E9A25D8785F2}"/>
              </a:ext>
            </a:extLst>
          </p:cNvPr>
          <p:cNvSpPr txBox="1"/>
          <p:nvPr/>
        </p:nvSpPr>
        <p:spPr>
          <a:xfrm>
            <a:off x="1246767" y="4749941"/>
            <a:ext cx="3600001" cy="369332"/>
          </a:xfrm>
          <a:prstGeom prst="rect">
            <a:avLst/>
          </a:prstGeom>
          <a:noFill/>
        </p:spPr>
        <p:txBody>
          <a:bodyPr wrap="square" rtlCol="0">
            <a:spAutoFit/>
          </a:bodyPr>
          <a:lstStyle/>
          <a:p>
            <a:pPr algn="ctr"/>
            <a:r>
              <a:rPr lang="zh-CN" altLang="en-US" dirty="0"/>
              <a:t>图</a:t>
            </a:r>
            <a:r>
              <a:rPr lang="en-US" altLang="zh-CN" dirty="0"/>
              <a:t>1 </a:t>
            </a:r>
            <a:r>
              <a:rPr lang="zh-CN" altLang="en-US" dirty="0"/>
              <a:t>无人机阵型实现</a:t>
            </a:r>
          </a:p>
        </p:txBody>
      </p:sp>
      <p:sp>
        <p:nvSpPr>
          <p:cNvPr id="17" name="文本框 16">
            <a:extLst>
              <a:ext uri="{FF2B5EF4-FFF2-40B4-BE49-F238E27FC236}">
                <a16:creationId xmlns:a16="http://schemas.microsoft.com/office/drawing/2014/main" id="{69194511-8069-FD64-6377-44B2BCD073DF}"/>
              </a:ext>
            </a:extLst>
          </p:cNvPr>
          <p:cNvSpPr txBox="1"/>
          <p:nvPr/>
        </p:nvSpPr>
        <p:spPr>
          <a:xfrm>
            <a:off x="7170763" y="4765171"/>
            <a:ext cx="3600001" cy="369332"/>
          </a:xfrm>
          <a:prstGeom prst="rect">
            <a:avLst/>
          </a:prstGeom>
          <a:noFill/>
        </p:spPr>
        <p:txBody>
          <a:bodyPr wrap="square" rtlCol="0">
            <a:spAutoFit/>
          </a:bodyPr>
          <a:lstStyle/>
          <a:p>
            <a:pPr algn="ctr"/>
            <a:r>
              <a:rPr lang="zh-CN" altLang="en-US" dirty="0"/>
              <a:t>图</a:t>
            </a:r>
            <a:r>
              <a:rPr lang="en-US" altLang="zh-CN" dirty="0"/>
              <a:t>2 25</a:t>
            </a:r>
            <a:r>
              <a:rPr lang="zh-CN" altLang="en-US" dirty="0"/>
              <a:t>架无人机生成画面</a:t>
            </a:r>
          </a:p>
        </p:txBody>
      </p:sp>
    </p:spTree>
    <p:extLst>
      <p:ext uri="{BB962C8B-B14F-4D97-AF65-F5344CB8AC3E}">
        <p14:creationId xmlns:p14="http://schemas.microsoft.com/office/powerpoint/2010/main" val="1572804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999918" y="-456465"/>
            <a:ext cx="3728322" cy="3728322"/>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176433" y="-279950"/>
            <a:ext cx="3375292" cy="337529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59"/>
          <p:cNvSpPr txBox="1">
            <a:spLocks noChangeArrowheads="1"/>
          </p:cNvSpPr>
          <p:nvPr/>
        </p:nvSpPr>
        <p:spPr bwMode="auto">
          <a:xfrm>
            <a:off x="1207895" y="719179"/>
            <a:ext cx="3312368" cy="1495794"/>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4377">
              <a:lnSpc>
                <a:spcPct val="120000"/>
              </a:lnSpc>
              <a:defRPr/>
            </a:pPr>
            <a:r>
              <a:rPr lang="zh-CN" altLang="en-US" sz="4800" b="1" kern="0" dirty="0">
                <a:solidFill>
                  <a:schemeClr val="bg1">
                    <a:lumMod val="95000"/>
                  </a:schemeClr>
                </a:solidFill>
                <a:latin typeface="微软雅黑" pitchFamily="34" charset="-122"/>
                <a:ea typeface="微软雅黑" pitchFamily="34" charset="-122"/>
              </a:rPr>
              <a:t>目录</a:t>
            </a:r>
            <a:r>
              <a:rPr lang="zh-CN" altLang="en-US" sz="4000" b="1" kern="0" dirty="0">
                <a:solidFill>
                  <a:schemeClr val="bg1">
                    <a:lumMod val="95000"/>
                  </a:schemeClr>
                </a:solidFill>
                <a:latin typeface="微软雅黑" pitchFamily="34" charset="-122"/>
                <a:ea typeface="微软雅黑" pitchFamily="34" charset="-122"/>
              </a:rPr>
              <a:t> </a:t>
            </a:r>
            <a:endParaRPr lang="en-US" altLang="zh-CN" sz="4000" b="1" kern="0" dirty="0">
              <a:solidFill>
                <a:schemeClr val="bg1">
                  <a:lumMod val="95000"/>
                </a:schemeClr>
              </a:solidFill>
              <a:latin typeface="微软雅黑" pitchFamily="34" charset="-122"/>
              <a:ea typeface="微软雅黑" pitchFamily="34" charset="-122"/>
            </a:endParaRPr>
          </a:p>
          <a:p>
            <a:pPr algn="ctr" defTabSz="914377">
              <a:lnSpc>
                <a:spcPct val="120000"/>
              </a:lnSpc>
              <a:defRPr/>
            </a:pPr>
            <a:r>
              <a:rPr lang="en-US" altLang="zh-CN" sz="2800" kern="0" dirty="0">
                <a:solidFill>
                  <a:schemeClr val="bg1">
                    <a:lumMod val="95000"/>
                  </a:schemeClr>
                </a:solidFill>
                <a:latin typeface="微软雅黑" pitchFamily="34" charset="-122"/>
                <a:ea typeface="微软雅黑" pitchFamily="34" charset="-122"/>
              </a:rPr>
              <a:t>Contents</a:t>
            </a:r>
            <a:endParaRPr lang="en-US" altLang="ko-KR" sz="2800" kern="0" dirty="0">
              <a:solidFill>
                <a:schemeClr val="bg1">
                  <a:lumMod val="95000"/>
                </a:schemeClr>
              </a:solidFill>
              <a:latin typeface="微软雅黑" pitchFamily="34" charset="-122"/>
              <a:ea typeface="微软雅黑" pitchFamily="34" charset="-122"/>
            </a:endParaRPr>
          </a:p>
        </p:txBody>
      </p:sp>
      <p:sp>
        <p:nvSpPr>
          <p:cNvPr id="34" name="任意多边形 33"/>
          <p:cNvSpPr/>
          <p:nvPr/>
        </p:nvSpPr>
        <p:spPr>
          <a:xfrm>
            <a:off x="-32084" y="4200489"/>
            <a:ext cx="12240125"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03854 h 1049626"/>
              <a:gd name="connsiteX1" fmla="*/ 3593431 w 12721389"/>
              <a:gd name="connsiteY1" fmla="*/ 22591 h 1049626"/>
              <a:gd name="connsiteX2" fmla="*/ 7908758 w 12721389"/>
              <a:gd name="connsiteY2" fmla="*/ 1049286 h 1049626"/>
              <a:gd name="connsiteX3" fmla="*/ 11774905 w 12721389"/>
              <a:gd name="connsiteY3" fmla="*/ 134886 h 1049626"/>
              <a:gd name="connsiteX4" fmla="*/ 12721389 w 12721389"/>
              <a:gd name="connsiteY4" fmla="*/ 6549 h 1049626"/>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5860"/>
              <a:gd name="connsiteX1" fmla="*/ 3593431 w 12368463"/>
              <a:gd name="connsiteY1" fmla="*/ 17170 h 1045860"/>
              <a:gd name="connsiteX2" fmla="*/ 7908758 w 12368463"/>
              <a:gd name="connsiteY2" fmla="*/ 1043865 h 1045860"/>
              <a:gd name="connsiteX3" fmla="*/ 11357810 w 12368463"/>
              <a:gd name="connsiteY3" fmla="*/ 273844 h 1045860"/>
              <a:gd name="connsiteX4" fmla="*/ 12368463 w 12368463"/>
              <a:gd name="connsiteY4" fmla="*/ 113423 h 1045860"/>
              <a:gd name="connsiteX0" fmla="*/ 0 w 12368463"/>
              <a:gd name="connsiteY0" fmla="*/ 503294 h 1146765"/>
              <a:gd name="connsiteX1" fmla="*/ 3593431 w 12368463"/>
              <a:gd name="connsiteY1" fmla="*/ 22031 h 1146765"/>
              <a:gd name="connsiteX2" fmla="*/ 8855242 w 12368463"/>
              <a:gd name="connsiteY2" fmla="*/ 1144979 h 1146765"/>
              <a:gd name="connsiteX3" fmla="*/ 11357810 w 12368463"/>
              <a:gd name="connsiteY3" fmla="*/ 278705 h 1146765"/>
              <a:gd name="connsiteX4" fmla="*/ 12368463 w 12368463"/>
              <a:gd name="connsiteY4" fmla="*/ 118284 h 1146765"/>
              <a:gd name="connsiteX0" fmla="*/ 0 w 12368463"/>
              <a:gd name="connsiteY0" fmla="*/ 503294 h 1157827"/>
              <a:gd name="connsiteX1" fmla="*/ 3593431 w 12368463"/>
              <a:gd name="connsiteY1" fmla="*/ 22031 h 1157827"/>
              <a:gd name="connsiteX2" fmla="*/ 8855242 w 12368463"/>
              <a:gd name="connsiteY2" fmla="*/ 1144979 h 1157827"/>
              <a:gd name="connsiteX3" fmla="*/ 11357810 w 12368463"/>
              <a:gd name="connsiteY3" fmla="*/ 599547 h 1157827"/>
              <a:gd name="connsiteX4" fmla="*/ 12368463 w 12368463"/>
              <a:gd name="connsiteY4" fmla="*/ 118284 h 1157827"/>
              <a:gd name="connsiteX0" fmla="*/ 0 w 12368463"/>
              <a:gd name="connsiteY0" fmla="*/ 503294 h 1161527"/>
              <a:gd name="connsiteX1" fmla="*/ 3593431 w 12368463"/>
              <a:gd name="connsiteY1" fmla="*/ 22031 h 1161527"/>
              <a:gd name="connsiteX2" fmla="*/ 8855242 w 12368463"/>
              <a:gd name="connsiteY2" fmla="*/ 1144979 h 1161527"/>
              <a:gd name="connsiteX3" fmla="*/ 11357810 w 12368463"/>
              <a:gd name="connsiteY3" fmla="*/ 599547 h 1161527"/>
              <a:gd name="connsiteX4" fmla="*/ 12368463 w 12368463"/>
              <a:gd name="connsiteY4" fmla="*/ 118284 h 1161527"/>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678779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45790"/>
              <a:gd name="connsiteX1" fmla="*/ 3593431 w 12609094"/>
              <a:gd name="connsiteY1" fmla="*/ 22031 h 1145790"/>
              <a:gd name="connsiteX2" fmla="*/ 8678779 w 12609094"/>
              <a:gd name="connsiteY2" fmla="*/ 1144979 h 1145790"/>
              <a:gd name="connsiteX3" fmla="*/ 12609094 w 12609094"/>
              <a:gd name="connsiteY3" fmla="*/ 198494 h 1145790"/>
              <a:gd name="connsiteX0" fmla="*/ 0 w 12609094"/>
              <a:gd name="connsiteY0" fmla="*/ 458098 h 1100219"/>
              <a:gd name="connsiteX1" fmla="*/ 4010526 w 12609094"/>
              <a:gd name="connsiteY1" fmla="*/ 24961 h 1100219"/>
              <a:gd name="connsiteX2" fmla="*/ 8678779 w 12609094"/>
              <a:gd name="connsiteY2" fmla="*/ 1099783 h 1100219"/>
              <a:gd name="connsiteX3" fmla="*/ 12609094 w 12609094"/>
              <a:gd name="connsiteY3" fmla="*/ 153298 h 1100219"/>
              <a:gd name="connsiteX0" fmla="*/ 0 w 12609094"/>
              <a:gd name="connsiteY0" fmla="*/ 459006 h 1117160"/>
              <a:gd name="connsiteX1" fmla="*/ 4010526 w 12609094"/>
              <a:gd name="connsiteY1" fmla="*/ 25869 h 1117160"/>
              <a:gd name="connsiteX2" fmla="*/ 8999621 w 12609094"/>
              <a:gd name="connsiteY2" fmla="*/ 1116733 h 1117160"/>
              <a:gd name="connsiteX3" fmla="*/ 12609094 w 12609094"/>
              <a:gd name="connsiteY3" fmla="*/ 154206 h 1117160"/>
              <a:gd name="connsiteX0" fmla="*/ 0 w 12288251"/>
              <a:gd name="connsiteY0" fmla="*/ 459006 h 1118949"/>
              <a:gd name="connsiteX1" fmla="*/ 4010526 w 12288251"/>
              <a:gd name="connsiteY1" fmla="*/ 25869 h 1118949"/>
              <a:gd name="connsiteX2" fmla="*/ 8999621 w 12288251"/>
              <a:gd name="connsiteY2" fmla="*/ 1116733 h 1118949"/>
              <a:gd name="connsiteX3" fmla="*/ 12288251 w 12288251"/>
              <a:gd name="connsiteY3" fmla="*/ 298585 h 1118949"/>
              <a:gd name="connsiteX0" fmla="*/ 0 w 12288251"/>
              <a:gd name="connsiteY0" fmla="*/ 459006 h 1119678"/>
              <a:gd name="connsiteX1" fmla="*/ 4010526 w 12288251"/>
              <a:gd name="connsiteY1" fmla="*/ 25869 h 1119678"/>
              <a:gd name="connsiteX2" fmla="*/ 8999621 w 12288251"/>
              <a:gd name="connsiteY2" fmla="*/ 1116733 h 1119678"/>
              <a:gd name="connsiteX3" fmla="*/ 12288251 w 12288251"/>
              <a:gd name="connsiteY3" fmla="*/ 298585 h 1119678"/>
              <a:gd name="connsiteX0" fmla="*/ 0 w 12336378"/>
              <a:gd name="connsiteY0" fmla="*/ 459006 h 1119678"/>
              <a:gd name="connsiteX1" fmla="*/ 4010526 w 12336378"/>
              <a:gd name="connsiteY1" fmla="*/ 25869 h 1119678"/>
              <a:gd name="connsiteX2" fmla="*/ 8999621 w 12336378"/>
              <a:gd name="connsiteY2" fmla="*/ 1116733 h 1119678"/>
              <a:gd name="connsiteX3" fmla="*/ 12336378 w 12336378"/>
              <a:gd name="connsiteY3" fmla="*/ 298585 h 1119678"/>
              <a:gd name="connsiteX0" fmla="*/ 0 w 12336378"/>
              <a:gd name="connsiteY0" fmla="*/ 459006 h 1119864"/>
              <a:gd name="connsiteX1" fmla="*/ 4010526 w 12336378"/>
              <a:gd name="connsiteY1" fmla="*/ 25869 h 1119864"/>
              <a:gd name="connsiteX2" fmla="*/ 8999621 w 12336378"/>
              <a:gd name="connsiteY2" fmla="*/ 1116733 h 1119864"/>
              <a:gd name="connsiteX3" fmla="*/ 12336378 w 12336378"/>
              <a:gd name="connsiteY3" fmla="*/ 298585 h 1119864"/>
              <a:gd name="connsiteX0" fmla="*/ 0 w 12336378"/>
              <a:gd name="connsiteY0" fmla="*/ 459920 h 1136723"/>
              <a:gd name="connsiteX1" fmla="*/ 4010526 w 12336378"/>
              <a:gd name="connsiteY1" fmla="*/ 26783 h 1136723"/>
              <a:gd name="connsiteX2" fmla="*/ 9160042 w 12336378"/>
              <a:gd name="connsiteY2" fmla="*/ 1133689 h 1136723"/>
              <a:gd name="connsiteX3" fmla="*/ 12336378 w 12336378"/>
              <a:gd name="connsiteY3" fmla="*/ 299499 h 1136723"/>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6384"/>
              <a:gd name="connsiteX1" fmla="*/ 3930315 w 12336378"/>
              <a:gd name="connsiteY1" fmla="*/ 24662 h 1166384"/>
              <a:gd name="connsiteX2" fmla="*/ 9160042 w 12336378"/>
              <a:gd name="connsiteY2" fmla="*/ 1163652 h 1166384"/>
              <a:gd name="connsiteX3" fmla="*/ 12336378 w 12336378"/>
              <a:gd name="connsiteY3" fmla="*/ 329462 h 1166384"/>
              <a:gd name="connsiteX0" fmla="*/ 0 w 12256167"/>
              <a:gd name="connsiteY0" fmla="*/ 489883 h 1168885"/>
              <a:gd name="connsiteX1" fmla="*/ 3930315 w 12256167"/>
              <a:gd name="connsiteY1" fmla="*/ 24662 h 1168885"/>
              <a:gd name="connsiteX2" fmla="*/ 9160042 w 12256167"/>
              <a:gd name="connsiteY2" fmla="*/ 1163652 h 1168885"/>
              <a:gd name="connsiteX3" fmla="*/ 12256167 w 12256167"/>
              <a:gd name="connsiteY3" fmla="*/ 425715 h 1168885"/>
              <a:gd name="connsiteX0" fmla="*/ 0 w 12240125"/>
              <a:gd name="connsiteY0" fmla="*/ 238646 h 1254532"/>
              <a:gd name="connsiteX1" fmla="*/ 3914273 w 12240125"/>
              <a:gd name="connsiteY1" fmla="*/ 110309 h 1254532"/>
              <a:gd name="connsiteX2" fmla="*/ 9144000 w 12240125"/>
              <a:gd name="connsiteY2" fmla="*/ 1249299 h 1254532"/>
              <a:gd name="connsiteX3" fmla="*/ 12240125 w 12240125"/>
              <a:gd name="connsiteY3" fmla="*/ 511362 h 1254532"/>
              <a:gd name="connsiteX0" fmla="*/ 0 w 12240125"/>
              <a:gd name="connsiteY0" fmla="*/ 259219 h 1275890"/>
              <a:gd name="connsiteX1" fmla="*/ 3978441 w 12240125"/>
              <a:gd name="connsiteY1" fmla="*/ 98798 h 1275890"/>
              <a:gd name="connsiteX2" fmla="*/ 9144000 w 12240125"/>
              <a:gd name="connsiteY2" fmla="*/ 1269872 h 1275890"/>
              <a:gd name="connsiteX3" fmla="*/ 12240125 w 12240125"/>
              <a:gd name="connsiteY3" fmla="*/ 531935 h 1275890"/>
              <a:gd name="connsiteX0" fmla="*/ 0 w 12240125"/>
              <a:gd name="connsiteY0" fmla="*/ 259219 h 1271902"/>
              <a:gd name="connsiteX1" fmla="*/ 3978441 w 12240125"/>
              <a:gd name="connsiteY1" fmla="*/ 98798 h 1271902"/>
              <a:gd name="connsiteX2" fmla="*/ 9144000 w 12240125"/>
              <a:gd name="connsiteY2" fmla="*/ 1269872 h 1271902"/>
              <a:gd name="connsiteX3" fmla="*/ 12240125 w 12240125"/>
              <a:gd name="connsiteY3" fmla="*/ 531935 h 1271902"/>
              <a:gd name="connsiteX0" fmla="*/ 0 w 12240125"/>
              <a:gd name="connsiteY0" fmla="*/ 259219 h 1271902"/>
              <a:gd name="connsiteX1" fmla="*/ 3978441 w 12240125"/>
              <a:gd name="connsiteY1" fmla="*/ 98798 h 1271902"/>
              <a:gd name="connsiteX2" fmla="*/ 8999621 w 12240125"/>
              <a:gd name="connsiteY2" fmla="*/ 1269872 h 1271902"/>
              <a:gd name="connsiteX3" fmla="*/ 12240125 w 12240125"/>
              <a:gd name="connsiteY3" fmla="*/ 531935 h 1271902"/>
            </a:gdLst>
            <a:ahLst/>
            <a:cxnLst>
              <a:cxn ang="0">
                <a:pos x="connsiteX0" y="connsiteY0"/>
              </a:cxn>
              <a:cxn ang="0">
                <a:pos x="connsiteX1" y="connsiteY1"/>
              </a:cxn>
              <a:cxn ang="0">
                <a:pos x="connsiteX2" y="connsiteY2"/>
              </a:cxn>
              <a:cxn ang="0">
                <a:pos x="connsiteX3" y="connsiteY3"/>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38453" y="4556707"/>
            <a:ext cx="1210588" cy="784317"/>
          </a:xfrm>
          <a:prstGeom prst="rect">
            <a:avLst/>
          </a:prstGeom>
        </p:spPr>
        <p:txBody>
          <a:bodyPr wrap="none">
            <a:spAutoFit/>
          </a:bodyPr>
          <a:lstStyle/>
          <a:p>
            <a:pPr algn="ctr">
              <a:lnSpc>
                <a:spcPct val="130000"/>
              </a:lnSpc>
              <a:spcAft>
                <a:spcPts val="0"/>
              </a:spcAft>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spcBef>
                <a:spcPts val="500"/>
              </a:spcBef>
              <a:spcAft>
                <a:spcPts val="0"/>
              </a:spcAft>
              <a:defRPr/>
            </a:pPr>
            <a:r>
              <a:rPr lang="zh-CN" altLang="en-US" sz="20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论文导读</a:t>
            </a:r>
          </a:p>
        </p:txBody>
      </p:sp>
      <p:sp>
        <p:nvSpPr>
          <p:cNvPr id="36" name="矩形 35"/>
          <p:cNvSpPr/>
          <p:nvPr/>
        </p:nvSpPr>
        <p:spPr>
          <a:xfrm>
            <a:off x="3305446" y="4652684"/>
            <a:ext cx="1210588" cy="784317"/>
          </a:xfrm>
          <a:prstGeom prst="rect">
            <a:avLst/>
          </a:prstGeom>
        </p:spPr>
        <p:txBody>
          <a:bodyPr wrap="none">
            <a:spAutoFit/>
          </a:bodyPr>
          <a:lstStyle/>
          <a:p>
            <a:pPr algn="ctr">
              <a:lnSpc>
                <a:spcPct val="130000"/>
              </a:lnSpc>
              <a:spcAft>
                <a:spcPts val="0"/>
              </a:spcAft>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spcBef>
                <a:spcPts val="500"/>
              </a:spcBef>
              <a:defRPr/>
            </a:pPr>
            <a:r>
              <a:rPr lang="zh-CN" altLang="en-US" sz="20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研究背景</a:t>
            </a:r>
          </a:p>
        </p:txBody>
      </p:sp>
      <p:sp>
        <p:nvSpPr>
          <p:cNvPr id="37" name="矩形 36"/>
          <p:cNvSpPr/>
          <p:nvPr/>
        </p:nvSpPr>
        <p:spPr>
          <a:xfrm>
            <a:off x="5581611" y="5162766"/>
            <a:ext cx="1210588" cy="784317"/>
          </a:xfrm>
          <a:prstGeom prst="rect">
            <a:avLst/>
          </a:prstGeom>
        </p:spPr>
        <p:txBody>
          <a:bodyPr wrap="none">
            <a:spAutoFit/>
          </a:bodyPr>
          <a:lstStyle/>
          <a:p>
            <a:pPr algn="ctr">
              <a:lnSpc>
                <a:spcPct val="130000"/>
              </a:lnSpc>
              <a:spcAft>
                <a:spcPts val="0"/>
              </a:spcAft>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p>
          <a:p>
            <a:pPr algn="ctr">
              <a:spcBef>
                <a:spcPts val="500"/>
              </a:spcBef>
              <a:defRPr/>
            </a:pPr>
            <a:r>
              <a:rPr lang="zh-CN" altLang="en-US" sz="20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实现方案</a:t>
            </a:r>
          </a:p>
        </p:txBody>
      </p:sp>
      <p:sp>
        <p:nvSpPr>
          <p:cNvPr id="38" name="矩形 37"/>
          <p:cNvSpPr/>
          <p:nvPr/>
        </p:nvSpPr>
        <p:spPr>
          <a:xfrm>
            <a:off x="7327011" y="3965966"/>
            <a:ext cx="1980029" cy="784317"/>
          </a:xfrm>
          <a:prstGeom prst="rect">
            <a:avLst/>
          </a:prstGeom>
        </p:spPr>
        <p:txBody>
          <a:bodyPr wrap="none">
            <a:spAutoFit/>
          </a:bodyPr>
          <a:lstStyle/>
          <a:p>
            <a:pPr algn="ctr">
              <a:lnSpc>
                <a:spcPct val="130000"/>
              </a:lnSpc>
              <a:spcAft>
                <a:spcPts val="0"/>
              </a:spcAft>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04</a:t>
            </a:r>
          </a:p>
          <a:p>
            <a:pPr algn="ctr">
              <a:spcBef>
                <a:spcPts val="500"/>
              </a:spcBef>
              <a:defRPr/>
            </a:pPr>
            <a:r>
              <a:rPr lang="zh-CN" altLang="en-US" sz="20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开发过程与测试</a:t>
            </a:r>
            <a:endParaRPr lang="en-US" altLang="zh-CN" sz="20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矩形 38"/>
          <p:cNvSpPr/>
          <p:nvPr/>
        </p:nvSpPr>
        <p:spPr>
          <a:xfrm>
            <a:off x="10055464" y="3886907"/>
            <a:ext cx="984179" cy="784317"/>
          </a:xfrm>
          <a:prstGeom prst="rect">
            <a:avLst/>
          </a:prstGeom>
        </p:spPr>
        <p:txBody>
          <a:bodyPr wrap="none">
            <a:spAutoFit/>
          </a:bodyPr>
          <a:lstStyle/>
          <a:p>
            <a:pPr algn="ctr">
              <a:lnSpc>
                <a:spcPct val="130000"/>
              </a:lnSpc>
              <a:spcAft>
                <a:spcPts val="0"/>
              </a:spcAft>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05</a:t>
            </a:r>
          </a:p>
          <a:p>
            <a:pPr algn="ctr">
              <a:spcBef>
                <a:spcPts val="500"/>
              </a:spcBef>
              <a:spcAft>
                <a:spcPts val="0"/>
              </a:spcAft>
              <a:defRPr/>
            </a:pPr>
            <a:r>
              <a:rPr lang="zh-CN" altLang="en-US" sz="20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en-US" altLang="zh-CN" sz="20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0" name="组合 39"/>
          <p:cNvGrpSpPr/>
          <p:nvPr/>
        </p:nvGrpSpPr>
        <p:grpSpPr>
          <a:xfrm>
            <a:off x="1312185" y="3868926"/>
            <a:ext cx="663125" cy="663125"/>
            <a:chOff x="8077071" y="845254"/>
            <a:chExt cx="2036801" cy="2036802"/>
          </a:xfrm>
        </p:grpSpPr>
        <p:sp>
          <p:nvSpPr>
            <p:cNvPr id="41" name="椭圆 40"/>
            <p:cNvSpPr/>
            <p:nvPr/>
          </p:nvSpPr>
          <p:spPr>
            <a:xfrm>
              <a:off x="8077071" y="845254"/>
              <a:ext cx="2036801" cy="2036802"/>
            </a:xfrm>
            <a:prstGeom prst="ellipse">
              <a:avLst/>
            </a:pr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grpSp>
        <p:nvGrpSpPr>
          <p:cNvPr id="43" name="组合 42"/>
          <p:cNvGrpSpPr/>
          <p:nvPr/>
        </p:nvGrpSpPr>
        <p:grpSpPr>
          <a:xfrm>
            <a:off x="3579178" y="3964903"/>
            <a:ext cx="663125" cy="663125"/>
            <a:chOff x="8125599" y="1434035"/>
            <a:chExt cx="2036802" cy="2036802"/>
          </a:xfrm>
        </p:grpSpPr>
        <p:sp>
          <p:nvSpPr>
            <p:cNvPr id="44" name="椭圆 43"/>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5855345" y="4474985"/>
            <a:ext cx="663125" cy="663125"/>
            <a:chOff x="8125599" y="1434035"/>
            <a:chExt cx="2036802" cy="2036802"/>
          </a:xfrm>
        </p:grpSpPr>
        <p:sp>
          <p:nvSpPr>
            <p:cNvPr id="47" name="椭圆 46"/>
            <p:cNvSpPr/>
            <p:nvPr/>
          </p:nvSpPr>
          <p:spPr>
            <a:xfrm>
              <a:off x="8125599" y="1434035"/>
              <a:ext cx="2036802" cy="2036802"/>
            </a:xfrm>
            <a:prstGeom prst="ellipse">
              <a:avLst/>
            </a:pr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49"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0"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1"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52" name="组合 51"/>
          <p:cNvGrpSpPr/>
          <p:nvPr/>
        </p:nvGrpSpPr>
        <p:grpSpPr>
          <a:xfrm>
            <a:off x="7985466" y="5070872"/>
            <a:ext cx="663125" cy="663125"/>
            <a:chOff x="8125599" y="1434035"/>
            <a:chExt cx="2036802" cy="2036802"/>
          </a:xfrm>
        </p:grpSpPr>
        <p:sp>
          <p:nvSpPr>
            <p:cNvPr id="53" name="椭圆 52"/>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3" name="组合 82"/>
          <p:cNvGrpSpPr/>
          <p:nvPr/>
        </p:nvGrpSpPr>
        <p:grpSpPr>
          <a:xfrm>
            <a:off x="10215992" y="4992766"/>
            <a:ext cx="663125" cy="663125"/>
            <a:chOff x="8125599" y="1434035"/>
            <a:chExt cx="2036802" cy="2036802"/>
          </a:xfrm>
        </p:grpSpPr>
        <p:sp>
          <p:nvSpPr>
            <p:cNvPr id="84" name="椭圆 83"/>
            <p:cNvSpPr/>
            <p:nvPr/>
          </p:nvSpPr>
          <p:spPr>
            <a:xfrm>
              <a:off x="8125599" y="1434035"/>
              <a:ext cx="2036802" cy="2036802"/>
            </a:xfrm>
            <a:prstGeom prst="ellipse">
              <a:avLst/>
            </a:prstGeom>
            <a:solidFill>
              <a:srgbClr val="46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46806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远程通信交互</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11" name="图片 10">
            <a:extLst>
              <a:ext uri="{FF2B5EF4-FFF2-40B4-BE49-F238E27FC236}">
                <a16:creationId xmlns:a16="http://schemas.microsoft.com/office/drawing/2014/main" id="{52B37185-BA59-E3D7-0865-AB7B0E8FE6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2977" y="1340768"/>
            <a:ext cx="4319905" cy="4556125"/>
          </a:xfrm>
          <a:prstGeom prst="rect">
            <a:avLst/>
          </a:prstGeom>
        </p:spPr>
      </p:pic>
      <p:sp>
        <p:nvSpPr>
          <p:cNvPr id="3" name="Rectangle 2">
            <a:extLst>
              <a:ext uri="{FF2B5EF4-FFF2-40B4-BE49-F238E27FC236}">
                <a16:creationId xmlns:a16="http://schemas.microsoft.com/office/drawing/2014/main" id="{73155B83-CFEA-D28E-C5B8-BD75BEBC6AEA}"/>
              </a:ext>
            </a:extLst>
          </p:cNvPr>
          <p:cNvSpPr>
            <a:spLocks noChangeArrowheads="1"/>
          </p:cNvSpPr>
          <p:nvPr/>
        </p:nvSpPr>
        <p:spPr bwMode="auto">
          <a:xfrm>
            <a:off x="5565718" y="1484784"/>
            <a:ext cx="624773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为了达到远程通信的测试来实现如远程操控模拟器甚至连接物理世界的功能，</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因此</a:t>
            </a:r>
            <a:r>
              <a:rPr kumimoji="0" lang="zh-CN"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基于</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Ubuntu20.04</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操作系统的版本实现这个功能。在</a:t>
            </a:r>
            <a:r>
              <a:rPr kumimoji="0" lang="en-US" altLang="zh-CN" sz="14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Ubutntu</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操作系统中我们需要通过</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terminal</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对</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PX4</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进行安装，安装好之后，对</a:t>
            </a:r>
            <a:r>
              <a:rPr kumimoji="0" lang="en-US" altLang="zh-CN" sz="14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QrGround</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软件进行安装，</a:t>
            </a:r>
            <a:r>
              <a:rPr kumimoji="0" lang="en-US" altLang="zh-CN" sz="14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QrGround</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是一个基于</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PX4</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的飞行配置软件，如果不安装</a:t>
            </a:r>
            <a:r>
              <a:rPr kumimoji="0" lang="en-US" altLang="zh-CN" sz="14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QrGround</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的话，会在调用</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PX4</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命令时产生问题。</a:t>
            </a: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4100" name="Picture 4">
            <a:extLst>
              <a:ext uri="{FF2B5EF4-FFF2-40B4-BE49-F238E27FC236}">
                <a16:creationId xmlns:a16="http://schemas.microsoft.com/office/drawing/2014/main" id="{7AFE3094-A2F9-E0F2-304A-2424CF798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634" y="2907084"/>
            <a:ext cx="4319905" cy="291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509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可行性论证</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3" name="图片 2">
            <a:extLst>
              <a:ext uri="{FF2B5EF4-FFF2-40B4-BE49-F238E27FC236}">
                <a16:creationId xmlns:a16="http://schemas.microsoft.com/office/drawing/2014/main" id="{9F9EC323-BEA1-3AB5-82F9-01E1D8845570}"/>
              </a:ext>
            </a:extLst>
          </p:cNvPr>
          <p:cNvPicPr>
            <a:picLocks noChangeAspect="1"/>
          </p:cNvPicPr>
          <p:nvPr/>
        </p:nvPicPr>
        <p:blipFill>
          <a:blip r:embed="rId3"/>
          <a:stretch>
            <a:fillRect/>
          </a:stretch>
        </p:blipFill>
        <p:spPr>
          <a:xfrm>
            <a:off x="841003" y="782276"/>
            <a:ext cx="10513168" cy="5913656"/>
          </a:xfrm>
          <a:prstGeom prst="rect">
            <a:avLst/>
          </a:prstGeom>
        </p:spPr>
      </p:pic>
    </p:spTree>
    <p:extLst>
      <p:ext uri="{BB962C8B-B14F-4D97-AF65-F5344CB8AC3E}">
        <p14:creationId xmlns:p14="http://schemas.microsoft.com/office/powerpoint/2010/main" val="108428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数据库</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第四章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开发过程与测试</a:t>
            </a:r>
          </a:p>
        </p:txBody>
      </p:sp>
      <p:sp>
        <p:nvSpPr>
          <p:cNvPr id="31" name="Freeform 9"/>
          <p:cNvSpPr>
            <a:spLocks noEditPoints="1"/>
          </p:cNvSpPr>
          <p:nvPr/>
        </p:nvSpPr>
        <p:spPr bwMode="auto">
          <a:xfrm rot="19469485">
            <a:off x="344898" y="186178"/>
            <a:ext cx="275340" cy="29339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aphicFrame>
        <p:nvGraphicFramePr>
          <p:cNvPr id="2" name="表格 1">
            <a:extLst>
              <a:ext uri="{FF2B5EF4-FFF2-40B4-BE49-F238E27FC236}">
                <a16:creationId xmlns:a16="http://schemas.microsoft.com/office/drawing/2014/main" id="{4C270849-21DB-E8B6-6F97-35D7E5BB89BA}"/>
              </a:ext>
            </a:extLst>
          </p:cNvPr>
          <p:cNvGraphicFramePr>
            <a:graphicFrameLocks noGrp="1"/>
          </p:cNvGraphicFramePr>
          <p:nvPr>
            <p:extLst>
              <p:ext uri="{D42A27DB-BD31-4B8C-83A1-F6EECF244321}">
                <p14:modId xmlns:p14="http://schemas.microsoft.com/office/powerpoint/2010/main" val="2815587755"/>
              </p:ext>
            </p:extLst>
          </p:nvPr>
        </p:nvGraphicFramePr>
        <p:xfrm>
          <a:off x="313548" y="935278"/>
          <a:ext cx="6216087" cy="5467439"/>
        </p:xfrm>
        <a:graphic>
          <a:graphicData uri="http://schemas.openxmlformats.org/drawingml/2006/table">
            <a:tbl>
              <a:tblPr firstRow="1" firstCol="1" bandRow="1">
                <a:tableStyleId>{073A0DAA-6AF3-43AB-8588-CEC1D06C72B9}</a:tableStyleId>
              </a:tblPr>
              <a:tblGrid>
                <a:gridCol w="1267263">
                  <a:extLst>
                    <a:ext uri="{9D8B030D-6E8A-4147-A177-3AD203B41FA5}">
                      <a16:colId xmlns:a16="http://schemas.microsoft.com/office/drawing/2014/main" val="1925939952"/>
                    </a:ext>
                  </a:extLst>
                </a:gridCol>
                <a:gridCol w="1154725">
                  <a:extLst>
                    <a:ext uri="{9D8B030D-6E8A-4147-A177-3AD203B41FA5}">
                      <a16:colId xmlns:a16="http://schemas.microsoft.com/office/drawing/2014/main" val="577836665"/>
                    </a:ext>
                  </a:extLst>
                </a:gridCol>
                <a:gridCol w="3794099">
                  <a:extLst>
                    <a:ext uri="{9D8B030D-6E8A-4147-A177-3AD203B41FA5}">
                      <a16:colId xmlns:a16="http://schemas.microsoft.com/office/drawing/2014/main" val="3031211529"/>
                    </a:ext>
                  </a:extLst>
                </a:gridCol>
              </a:tblGrid>
              <a:tr h="439687">
                <a:tc>
                  <a:txBody>
                    <a:bodyPr/>
                    <a:lstStyle/>
                    <a:p>
                      <a:pPr indent="306070" algn="l">
                        <a:lnSpc>
                          <a:spcPct val="125000"/>
                        </a:lnSpc>
                      </a:pPr>
                      <a:r>
                        <a:rPr lang="zh-CN" sz="1200" kern="0" dirty="0">
                          <a:effectLst/>
                        </a:rPr>
                        <a:t>字段</a:t>
                      </a:r>
                      <a:endParaRPr lang="zh-CN" sz="1200" kern="100" dirty="0">
                        <a:effectLst/>
                        <a:latin typeface="Times New Roman" panose="02020603050405020304" pitchFamily="18" charset="0"/>
                        <a:ea typeface="宋体" panose="02010600030101010101" pitchFamily="2" charset="-122"/>
                      </a:endParaRPr>
                    </a:p>
                  </a:txBody>
                  <a:tcPr marL="45321" marR="45321" marT="0" marB="0"/>
                </a:tc>
                <a:tc>
                  <a:txBody>
                    <a:bodyPr/>
                    <a:lstStyle/>
                    <a:p>
                      <a:pPr indent="306070" algn="l">
                        <a:lnSpc>
                          <a:spcPct val="125000"/>
                        </a:lnSpc>
                      </a:pPr>
                      <a:r>
                        <a:rPr lang="zh-CN" sz="1200" kern="0">
                          <a:effectLst/>
                        </a:rPr>
                        <a:t>数据类型</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6070" algn="l">
                        <a:lnSpc>
                          <a:spcPct val="125000"/>
                        </a:lnSpc>
                      </a:pPr>
                      <a:r>
                        <a:rPr lang="zh-CN" sz="1200" kern="0" dirty="0">
                          <a:effectLst/>
                        </a:rPr>
                        <a:t>意义</a:t>
                      </a:r>
                      <a:endParaRPr lang="zh-CN" sz="1200" kern="100" dirty="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2378546341"/>
                  </a:ext>
                </a:extLst>
              </a:tr>
              <a:tr h="624813">
                <a:tc>
                  <a:txBody>
                    <a:bodyPr/>
                    <a:lstStyle/>
                    <a:p>
                      <a:pPr indent="304800" algn="l">
                        <a:lnSpc>
                          <a:spcPct val="125000"/>
                        </a:lnSpc>
                      </a:pPr>
                      <a:r>
                        <a:rPr lang="en-US" sz="1200" kern="0" dirty="0" err="1">
                          <a:effectLst/>
                        </a:rPr>
                        <a:t>VehicleName</a:t>
                      </a:r>
                      <a:endParaRPr lang="zh-CN" sz="1200" kern="100" dirty="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短文本</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dirty="0">
                          <a:effectLst/>
                        </a:rPr>
                        <a:t>无人机的名称，在多无人机飞行时能迅速区分主机和从机的飞行信息</a:t>
                      </a:r>
                      <a:endParaRPr lang="zh-CN" sz="1200" kern="100" dirty="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2368114603"/>
                  </a:ext>
                </a:extLst>
              </a:tr>
              <a:tr h="624813">
                <a:tc>
                  <a:txBody>
                    <a:bodyPr/>
                    <a:lstStyle/>
                    <a:p>
                      <a:pPr indent="304800" algn="l">
                        <a:lnSpc>
                          <a:spcPct val="125000"/>
                        </a:lnSpc>
                      </a:pPr>
                      <a:r>
                        <a:rPr lang="en-US" sz="1200" kern="0">
                          <a:effectLst/>
                        </a:rPr>
                        <a:t>TimeStamp</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长整型</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时间戳，记录格式通常为：年</a:t>
                      </a:r>
                      <a:r>
                        <a:rPr lang="en-US" sz="1200" kern="0">
                          <a:effectLst/>
                        </a:rPr>
                        <a:t>-</a:t>
                      </a:r>
                      <a:r>
                        <a:rPr lang="zh-CN" sz="1200" kern="0">
                          <a:effectLst/>
                        </a:rPr>
                        <a:t>月</a:t>
                      </a:r>
                      <a:r>
                        <a:rPr lang="en-US" sz="1200" kern="0">
                          <a:effectLst/>
                        </a:rPr>
                        <a:t>-</a:t>
                      </a:r>
                      <a:r>
                        <a:rPr lang="zh-CN" sz="1200" kern="0">
                          <a:effectLst/>
                        </a:rPr>
                        <a:t>日</a:t>
                      </a:r>
                      <a:r>
                        <a:rPr lang="en-US" sz="1200" kern="0">
                          <a:effectLst/>
                        </a:rPr>
                        <a:t>-</a:t>
                      </a:r>
                      <a:r>
                        <a:rPr lang="zh-CN" sz="1200" kern="0">
                          <a:effectLst/>
                        </a:rPr>
                        <a:t>小时</a:t>
                      </a:r>
                      <a:r>
                        <a:rPr lang="en-US" sz="1200" kern="0">
                          <a:effectLst/>
                        </a:rPr>
                        <a:t>-</a:t>
                      </a:r>
                      <a:r>
                        <a:rPr lang="zh-CN" sz="1200" kern="0">
                          <a:effectLst/>
                        </a:rPr>
                        <a:t>分钟</a:t>
                      </a:r>
                      <a:r>
                        <a:rPr lang="en-US" sz="1200" kern="0">
                          <a:effectLst/>
                        </a:rPr>
                        <a:t>-</a:t>
                      </a:r>
                      <a:r>
                        <a:rPr lang="zh-CN" sz="1200" kern="0">
                          <a:effectLst/>
                        </a:rPr>
                        <a:t>秒</a:t>
                      </a:r>
                      <a:endParaRPr lang="zh-CN" sz="1200" kern="10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3090583834"/>
                  </a:ext>
                </a:extLst>
              </a:tr>
              <a:tr h="464855">
                <a:tc>
                  <a:txBody>
                    <a:bodyPr/>
                    <a:lstStyle/>
                    <a:p>
                      <a:pPr indent="304800" algn="l">
                        <a:lnSpc>
                          <a:spcPct val="125000"/>
                        </a:lnSpc>
                      </a:pPr>
                      <a:r>
                        <a:rPr lang="en-US" sz="1200" kern="0">
                          <a:effectLst/>
                        </a:rPr>
                        <a:t>POS_X</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双精度型</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dirty="0">
                          <a:effectLst/>
                        </a:rPr>
                        <a:t>无人机所在帧的</a:t>
                      </a:r>
                      <a:r>
                        <a:rPr lang="en-US" sz="1200" kern="0" dirty="0">
                          <a:effectLst/>
                        </a:rPr>
                        <a:t>X</a:t>
                      </a:r>
                      <a:r>
                        <a:rPr lang="zh-CN" sz="1200" kern="0" dirty="0">
                          <a:effectLst/>
                        </a:rPr>
                        <a:t>坐标位置</a:t>
                      </a:r>
                      <a:endParaRPr lang="zh-CN" sz="1200" kern="100" dirty="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3154299222"/>
                  </a:ext>
                </a:extLst>
              </a:tr>
              <a:tr h="464855">
                <a:tc>
                  <a:txBody>
                    <a:bodyPr/>
                    <a:lstStyle/>
                    <a:p>
                      <a:pPr indent="304800" algn="l">
                        <a:lnSpc>
                          <a:spcPct val="125000"/>
                        </a:lnSpc>
                      </a:pPr>
                      <a:r>
                        <a:rPr lang="en-US" sz="1200" kern="0">
                          <a:effectLst/>
                        </a:rPr>
                        <a:t>POS_Y</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dirty="0">
                          <a:effectLst/>
                        </a:rPr>
                        <a:t>双精度型</a:t>
                      </a:r>
                      <a:endParaRPr lang="zh-CN" sz="1200" kern="100" dirty="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无人机所在帧的</a:t>
                      </a:r>
                      <a:r>
                        <a:rPr lang="en-US" sz="1200" kern="0">
                          <a:effectLst/>
                        </a:rPr>
                        <a:t>Y</a:t>
                      </a:r>
                      <a:r>
                        <a:rPr lang="zh-CN" sz="1200" kern="0">
                          <a:effectLst/>
                        </a:rPr>
                        <a:t>坐标位置</a:t>
                      </a:r>
                      <a:endParaRPr lang="zh-CN" sz="1200" kern="10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2002971095"/>
                  </a:ext>
                </a:extLst>
              </a:tr>
              <a:tr h="464855">
                <a:tc>
                  <a:txBody>
                    <a:bodyPr/>
                    <a:lstStyle/>
                    <a:p>
                      <a:pPr indent="304800" algn="l">
                        <a:lnSpc>
                          <a:spcPct val="125000"/>
                        </a:lnSpc>
                      </a:pPr>
                      <a:r>
                        <a:rPr lang="en-US" sz="1200" kern="0">
                          <a:effectLst/>
                        </a:rPr>
                        <a:t>POS_Z</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双精度型</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dirty="0">
                          <a:effectLst/>
                        </a:rPr>
                        <a:t>无人机所在帧的</a:t>
                      </a:r>
                      <a:r>
                        <a:rPr lang="en-US" sz="1200" kern="0" dirty="0">
                          <a:effectLst/>
                        </a:rPr>
                        <a:t>Z</a:t>
                      </a:r>
                      <a:r>
                        <a:rPr lang="zh-CN" sz="1200" kern="0" dirty="0">
                          <a:effectLst/>
                        </a:rPr>
                        <a:t>坐标位置</a:t>
                      </a:r>
                      <a:endParaRPr lang="zh-CN" sz="1200" kern="100" dirty="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818561459"/>
                  </a:ext>
                </a:extLst>
              </a:tr>
              <a:tr h="439687">
                <a:tc>
                  <a:txBody>
                    <a:bodyPr/>
                    <a:lstStyle/>
                    <a:p>
                      <a:pPr indent="304800" algn="l">
                        <a:lnSpc>
                          <a:spcPct val="125000"/>
                        </a:lnSpc>
                      </a:pPr>
                      <a:r>
                        <a:rPr lang="en-US" sz="1200" kern="0">
                          <a:effectLst/>
                        </a:rPr>
                        <a:t>Q_W</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双精度型</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四元素</a:t>
                      </a:r>
                      <a:r>
                        <a:rPr lang="en-US" sz="1200" kern="0">
                          <a:effectLst/>
                        </a:rPr>
                        <a:t>W</a:t>
                      </a:r>
                      <a:r>
                        <a:rPr lang="zh-CN" sz="1200" kern="0">
                          <a:effectLst/>
                        </a:rPr>
                        <a:t>，表示无人机旋转时的角度</a:t>
                      </a:r>
                      <a:endParaRPr lang="zh-CN" sz="1200" kern="10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940412263"/>
                  </a:ext>
                </a:extLst>
              </a:tr>
              <a:tr h="439687">
                <a:tc>
                  <a:txBody>
                    <a:bodyPr/>
                    <a:lstStyle/>
                    <a:p>
                      <a:pPr indent="304800" algn="l">
                        <a:lnSpc>
                          <a:spcPct val="125000"/>
                        </a:lnSpc>
                      </a:pPr>
                      <a:r>
                        <a:rPr lang="en-US" sz="1200" kern="0">
                          <a:effectLst/>
                        </a:rPr>
                        <a:t>Q_X</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双精度型</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四元素</a:t>
                      </a:r>
                      <a:r>
                        <a:rPr lang="en-US" sz="1200" kern="0">
                          <a:effectLst/>
                        </a:rPr>
                        <a:t>X</a:t>
                      </a:r>
                      <a:r>
                        <a:rPr lang="zh-CN" sz="1200" kern="0">
                          <a:effectLst/>
                        </a:rPr>
                        <a:t>，表示无人机旋转时位于</a:t>
                      </a:r>
                      <a:r>
                        <a:rPr lang="en-US" sz="1200" kern="0">
                          <a:effectLst/>
                        </a:rPr>
                        <a:t>X</a:t>
                      </a:r>
                      <a:r>
                        <a:rPr lang="zh-CN" sz="1200" kern="0">
                          <a:effectLst/>
                        </a:rPr>
                        <a:t>坐标的向量</a:t>
                      </a:r>
                      <a:endParaRPr lang="zh-CN" sz="1200" kern="10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4098621139"/>
                  </a:ext>
                </a:extLst>
              </a:tr>
              <a:tr h="439687">
                <a:tc>
                  <a:txBody>
                    <a:bodyPr/>
                    <a:lstStyle/>
                    <a:p>
                      <a:pPr indent="304800" algn="l">
                        <a:lnSpc>
                          <a:spcPct val="125000"/>
                        </a:lnSpc>
                      </a:pPr>
                      <a:r>
                        <a:rPr lang="en-US" sz="1200" kern="0">
                          <a:effectLst/>
                        </a:rPr>
                        <a:t>Q_Y</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双精度型</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四元素</a:t>
                      </a:r>
                      <a:r>
                        <a:rPr lang="en-US" sz="1200" kern="0">
                          <a:effectLst/>
                        </a:rPr>
                        <a:t>Y</a:t>
                      </a:r>
                      <a:r>
                        <a:rPr lang="zh-CN" sz="1200" kern="0">
                          <a:effectLst/>
                        </a:rPr>
                        <a:t>，表示无人机旋转时位于</a:t>
                      </a:r>
                      <a:r>
                        <a:rPr lang="en-US" sz="1200" kern="0">
                          <a:effectLst/>
                        </a:rPr>
                        <a:t>Y</a:t>
                      </a:r>
                      <a:r>
                        <a:rPr lang="zh-CN" sz="1200" kern="0">
                          <a:effectLst/>
                        </a:rPr>
                        <a:t>坐标的向量</a:t>
                      </a:r>
                      <a:endParaRPr lang="zh-CN" sz="1200" kern="10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419795928"/>
                  </a:ext>
                </a:extLst>
              </a:tr>
              <a:tr h="439687">
                <a:tc>
                  <a:txBody>
                    <a:bodyPr/>
                    <a:lstStyle/>
                    <a:p>
                      <a:pPr indent="304800" algn="l">
                        <a:lnSpc>
                          <a:spcPct val="125000"/>
                        </a:lnSpc>
                      </a:pPr>
                      <a:r>
                        <a:rPr lang="en-US" sz="1200" kern="0">
                          <a:effectLst/>
                        </a:rPr>
                        <a:t>Q_Z</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双精度型</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四元素</a:t>
                      </a:r>
                      <a:r>
                        <a:rPr lang="en-US" sz="1200" kern="0">
                          <a:effectLst/>
                        </a:rPr>
                        <a:t>Z</a:t>
                      </a:r>
                      <a:r>
                        <a:rPr lang="zh-CN" sz="1200" kern="0">
                          <a:effectLst/>
                        </a:rPr>
                        <a:t>，表示无人机旋转时位于</a:t>
                      </a:r>
                      <a:r>
                        <a:rPr lang="en-US" sz="1200" kern="0">
                          <a:effectLst/>
                        </a:rPr>
                        <a:t>Z</a:t>
                      </a:r>
                      <a:r>
                        <a:rPr lang="zh-CN" sz="1200" kern="0">
                          <a:effectLst/>
                        </a:rPr>
                        <a:t>坐标的向量</a:t>
                      </a:r>
                      <a:endParaRPr lang="zh-CN" sz="1200" kern="10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3960257436"/>
                  </a:ext>
                </a:extLst>
              </a:tr>
              <a:tr h="624813">
                <a:tc>
                  <a:txBody>
                    <a:bodyPr/>
                    <a:lstStyle/>
                    <a:p>
                      <a:pPr indent="304800" algn="l">
                        <a:lnSpc>
                          <a:spcPct val="125000"/>
                        </a:lnSpc>
                      </a:pPr>
                      <a:r>
                        <a:rPr lang="en-US" sz="1200" kern="0">
                          <a:effectLst/>
                        </a:rPr>
                        <a:t>ImageFile</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a:effectLst/>
                        </a:rPr>
                        <a:t>短文本</a:t>
                      </a:r>
                      <a:endParaRPr lang="zh-CN" sz="1200" kern="100">
                        <a:effectLst/>
                        <a:latin typeface="Times New Roman" panose="02020603050405020304" pitchFamily="18" charset="0"/>
                        <a:ea typeface="宋体" panose="02010600030101010101" pitchFamily="2" charset="-122"/>
                      </a:endParaRPr>
                    </a:p>
                  </a:txBody>
                  <a:tcPr marL="45321" marR="45321" marT="0" marB="0"/>
                </a:tc>
                <a:tc>
                  <a:txBody>
                    <a:bodyPr/>
                    <a:lstStyle/>
                    <a:p>
                      <a:pPr indent="304800" algn="l">
                        <a:lnSpc>
                          <a:spcPct val="125000"/>
                        </a:lnSpc>
                      </a:pPr>
                      <a:r>
                        <a:rPr lang="zh-CN" sz="1200" kern="0" dirty="0">
                          <a:effectLst/>
                        </a:rPr>
                        <a:t>所在帧录制的图像名字，在问题数据出现时能够帮助测试者找到相应图像以作更好的情况分析。</a:t>
                      </a:r>
                      <a:endParaRPr lang="zh-CN" sz="1200" kern="100" dirty="0">
                        <a:effectLst/>
                        <a:latin typeface="Times New Roman" panose="02020603050405020304" pitchFamily="18" charset="0"/>
                        <a:ea typeface="宋体" panose="02010600030101010101" pitchFamily="2" charset="-122"/>
                      </a:endParaRPr>
                    </a:p>
                  </a:txBody>
                  <a:tcPr marL="45321" marR="45321" marT="0" marB="0"/>
                </a:tc>
                <a:extLst>
                  <a:ext uri="{0D108BD9-81ED-4DB2-BD59-A6C34878D82A}">
                    <a16:rowId xmlns:a16="http://schemas.microsoft.com/office/drawing/2014/main" val="3837016513"/>
                  </a:ext>
                </a:extLst>
              </a:tr>
            </a:tbl>
          </a:graphicData>
        </a:graphic>
      </p:graphicFrame>
      <p:pic>
        <p:nvPicPr>
          <p:cNvPr id="12" name="图片 11">
            <a:extLst>
              <a:ext uri="{FF2B5EF4-FFF2-40B4-BE49-F238E27FC236}">
                <a16:creationId xmlns:a16="http://schemas.microsoft.com/office/drawing/2014/main" id="{C3575182-BA6C-DB54-6449-FD476DCF8A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33691" y="935278"/>
            <a:ext cx="4461083" cy="2328577"/>
          </a:xfrm>
          <a:prstGeom prst="rect">
            <a:avLst/>
          </a:prstGeom>
        </p:spPr>
      </p:pic>
      <p:pic>
        <p:nvPicPr>
          <p:cNvPr id="13" name="图片 12">
            <a:extLst>
              <a:ext uri="{FF2B5EF4-FFF2-40B4-BE49-F238E27FC236}">
                <a16:creationId xmlns:a16="http://schemas.microsoft.com/office/drawing/2014/main" id="{2A8B2BA5-DE7E-084D-B0E6-FB4206897AAD}"/>
              </a:ext>
            </a:extLst>
          </p:cNvPr>
          <p:cNvPicPr>
            <a:picLocks noChangeAspect="1"/>
          </p:cNvPicPr>
          <p:nvPr/>
        </p:nvPicPr>
        <p:blipFill>
          <a:blip r:embed="rId4"/>
          <a:stretch>
            <a:fillRect/>
          </a:stretch>
        </p:blipFill>
        <p:spPr>
          <a:xfrm>
            <a:off x="7770733" y="3615825"/>
            <a:ext cx="3284220" cy="2775585"/>
          </a:xfrm>
          <a:prstGeom prst="rect">
            <a:avLst/>
          </a:prstGeom>
        </p:spPr>
      </p:pic>
    </p:spTree>
    <p:extLst>
      <p:ext uri="{BB962C8B-B14F-4D97-AF65-F5344CB8AC3E}">
        <p14:creationId xmlns:p14="http://schemas.microsoft.com/office/powerpoint/2010/main" val="2951058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2112986-6487-B0F2-5818-BEB1BD96DF84}"/>
              </a:ext>
            </a:extLst>
          </p:cNvPr>
          <p:cNvGrpSpPr/>
          <p:nvPr/>
        </p:nvGrpSpPr>
        <p:grpSpPr>
          <a:xfrm>
            <a:off x="3927767" y="1460973"/>
            <a:ext cx="4339650" cy="3936054"/>
            <a:chOff x="901040" y="1419448"/>
            <a:chExt cx="4339650" cy="3936054"/>
          </a:xfrm>
        </p:grpSpPr>
        <p:sp>
          <p:nvSpPr>
            <p:cNvPr id="45" name="文本框 16"/>
            <p:cNvSpPr txBox="1"/>
            <p:nvPr/>
          </p:nvSpPr>
          <p:spPr>
            <a:xfrm>
              <a:off x="2260382" y="4010198"/>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46CEAE"/>
                  </a:solidFill>
                </a:rPr>
                <a:t>第五部分</a:t>
              </a:r>
            </a:p>
          </p:txBody>
        </p:sp>
        <p:grpSp>
          <p:nvGrpSpPr>
            <p:cNvPr id="55" name="组合 54"/>
            <p:cNvGrpSpPr/>
            <p:nvPr/>
          </p:nvGrpSpPr>
          <p:grpSpPr>
            <a:xfrm>
              <a:off x="2052459" y="1419448"/>
              <a:ext cx="2036802" cy="2036802"/>
              <a:chOff x="8125599" y="1434035"/>
              <a:chExt cx="2036802" cy="2036802"/>
            </a:xfrm>
          </p:grpSpPr>
          <p:sp>
            <p:nvSpPr>
              <p:cNvPr id="56" name="椭圆 55"/>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60" name="文本框 31"/>
            <p:cNvSpPr txBox="1"/>
            <p:nvPr/>
          </p:nvSpPr>
          <p:spPr>
            <a:xfrm>
              <a:off x="901040" y="4432172"/>
              <a:ext cx="4339650"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目标完成评估</a:t>
              </a:r>
              <a:endParaRPr lang="en-US" altLang="zh-CN" sz="5400" b="1" dirty="0">
                <a:solidFill>
                  <a:srgbClr val="202A3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0795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完成情况</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第五章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目标完成评估</a:t>
            </a:r>
          </a:p>
        </p:txBody>
      </p:sp>
      <p:sp>
        <p:nvSpPr>
          <p:cNvPr id="74" name="Freeform 206"/>
          <p:cNvSpPr>
            <a:spLocks noChangeAspect="1" noEditPoints="1"/>
          </p:cNvSpPr>
          <p:nvPr/>
        </p:nvSpPr>
        <p:spPr bwMode="auto">
          <a:xfrm>
            <a:off x="388489" y="185462"/>
            <a:ext cx="236490" cy="28586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aphicFrame>
        <p:nvGraphicFramePr>
          <p:cNvPr id="3" name="表格 2">
            <a:extLst>
              <a:ext uri="{FF2B5EF4-FFF2-40B4-BE49-F238E27FC236}">
                <a16:creationId xmlns:a16="http://schemas.microsoft.com/office/drawing/2014/main" id="{1618747C-10F7-CC29-A66B-A84383162CE1}"/>
              </a:ext>
            </a:extLst>
          </p:cNvPr>
          <p:cNvGraphicFramePr>
            <a:graphicFrameLocks noGrp="1"/>
          </p:cNvGraphicFramePr>
          <p:nvPr>
            <p:extLst>
              <p:ext uri="{D42A27DB-BD31-4B8C-83A1-F6EECF244321}">
                <p14:modId xmlns:p14="http://schemas.microsoft.com/office/powerpoint/2010/main" val="1971612500"/>
              </p:ext>
            </p:extLst>
          </p:nvPr>
        </p:nvGraphicFramePr>
        <p:xfrm>
          <a:off x="1650371" y="755803"/>
          <a:ext cx="8894432" cy="2736299"/>
        </p:xfrm>
        <a:graphic>
          <a:graphicData uri="http://schemas.openxmlformats.org/drawingml/2006/table">
            <a:tbl>
              <a:tblPr firstRow="1" firstCol="1" bandRow="1">
                <a:tableStyleId>{073A0DAA-6AF3-43AB-8588-CEC1D06C72B9}</a:tableStyleId>
              </a:tblPr>
              <a:tblGrid>
                <a:gridCol w="2543407">
                  <a:extLst>
                    <a:ext uri="{9D8B030D-6E8A-4147-A177-3AD203B41FA5}">
                      <a16:colId xmlns:a16="http://schemas.microsoft.com/office/drawing/2014/main" val="2327885350"/>
                    </a:ext>
                  </a:extLst>
                </a:gridCol>
                <a:gridCol w="6351025">
                  <a:extLst>
                    <a:ext uri="{9D8B030D-6E8A-4147-A177-3AD203B41FA5}">
                      <a16:colId xmlns:a16="http://schemas.microsoft.com/office/drawing/2014/main" val="2781787869"/>
                    </a:ext>
                  </a:extLst>
                </a:gridCol>
              </a:tblGrid>
              <a:tr h="236067">
                <a:tc>
                  <a:txBody>
                    <a:bodyPr/>
                    <a:lstStyle/>
                    <a:p>
                      <a:pPr indent="306070" algn="ctr">
                        <a:lnSpc>
                          <a:spcPct val="125000"/>
                        </a:lnSpc>
                      </a:pPr>
                      <a:r>
                        <a:rPr lang="zh-CN" sz="1200" kern="100" dirty="0">
                          <a:effectLst/>
                          <a:latin typeface="微软雅黑" panose="020B0503020204020204" pitchFamily="34" charset="-122"/>
                          <a:ea typeface="微软雅黑" panose="020B0503020204020204" pitchFamily="34" charset="-122"/>
                        </a:rPr>
                        <a:t>目标</a:t>
                      </a:r>
                    </a:p>
                  </a:txBody>
                  <a:tcPr marL="68580" marR="68580" marT="0" marB="0"/>
                </a:tc>
                <a:tc>
                  <a:txBody>
                    <a:bodyPr/>
                    <a:lstStyle/>
                    <a:p>
                      <a:pPr indent="306070" algn="ctr">
                        <a:lnSpc>
                          <a:spcPct val="125000"/>
                        </a:lnSpc>
                      </a:pPr>
                      <a:r>
                        <a:rPr lang="zh-CN" sz="1200" kern="100">
                          <a:effectLst/>
                          <a:latin typeface="微软雅黑" panose="020B0503020204020204" pitchFamily="34" charset="-122"/>
                          <a:ea typeface="微软雅黑" panose="020B0503020204020204" pitchFamily="34" charset="-122"/>
                        </a:rPr>
                        <a:t>完成情况</a:t>
                      </a:r>
                    </a:p>
                  </a:txBody>
                  <a:tcPr marL="68580" marR="68580" marT="0" marB="0"/>
                </a:tc>
                <a:extLst>
                  <a:ext uri="{0D108BD9-81ED-4DB2-BD59-A6C34878D82A}">
                    <a16:rowId xmlns:a16="http://schemas.microsoft.com/office/drawing/2014/main" val="2866393455"/>
                  </a:ext>
                </a:extLst>
              </a:tr>
              <a:tr h="1022349">
                <a:tc>
                  <a:txBody>
                    <a:bodyPr/>
                    <a:lstStyle/>
                    <a:p>
                      <a:pPr indent="304800" algn="just">
                        <a:lnSpc>
                          <a:spcPct val="125000"/>
                        </a:lnSpc>
                      </a:pPr>
                      <a:r>
                        <a:rPr lang="zh-CN" sz="1200" kern="100" dirty="0">
                          <a:effectLst/>
                          <a:latin typeface="微软雅黑" panose="020B0503020204020204" pitchFamily="34" charset="-122"/>
                          <a:ea typeface="微软雅黑" panose="020B0503020204020204" pitchFamily="34" charset="-122"/>
                        </a:rPr>
                        <a:t>构建可视化模拟场景一。</a:t>
                      </a:r>
                    </a:p>
                  </a:txBody>
                  <a:tcPr marL="68580" marR="68580" marT="0" marB="0"/>
                </a:tc>
                <a:tc>
                  <a:txBody>
                    <a:bodyPr/>
                    <a:lstStyle/>
                    <a:p>
                      <a:pPr indent="304800" algn="just">
                        <a:lnSpc>
                          <a:spcPct val="125000"/>
                        </a:lnSpc>
                      </a:pPr>
                      <a:r>
                        <a:rPr lang="zh-CN" sz="1200" kern="100" dirty="0">
                          <a:effectLst/>
                          <a:latin typeface="微软雅黑" panose="020B0503020204020204" pitchFamily="34" charset="-122"/>
                          <a:ea typeface="微软雅黑" panose="020B0503020204020204" pitchFamily="34" charset="-122"/>
                        </a:rPr>
                        <a:t>已完成，系统中能模拟一个四旋翼无人机编队飞行全局的动态视图场景，该场景视图四周有数据显示区域和操作区域可以显示四旋翼无人机编队飞行全局整体动态演进的相关的状态信息，可进行相应的功能操作。</a:t>
                      </a:r>
                    </a:p>
                  </a:txBody>
                  <a:tcPr marL="68580" marR="68580" marT="0" marB="0"/>
                </a:tc>
                <a:extLst>
                  <a:ext uri="{0D108BD9-81ED-4DB2-BD59-A6C34878D82A}">
                    <a16:rowId xmlns:a16="http://schemas.microsoft.com/office/drawing/2014/main" val="3681150957"/>
                  </a:ext>
                </a:extLst>
              </a:tr>
              <a:tr h="761796">
                <a:tc>
                  <a:txBody>
                    <a:bodyPr/>
                    <a:lstStyle/>
                    <a:p>
                      <a:pPr indent="304800" algn="just">
                        <a:lnSpc>
                          <a:spcPct val="125000"/>
                        </a:lnSpc>
                      </a:pPr>
                      <a:r>
                        <a:rPr lang="zh-CN" sz="1200" kern="100">
                          <a:effectLst/>
                          <a:latin typeface="微软雅黑" panose="020B0503020204020204" pitchFamily="34" charset="-122"/>
                          <a:ea typeface="微软雅黑" panose="020B0503020204020204" pitchFamily="34" charset="-122"/>
                        </a:rPr>
                        <a:t>构建可视化模拟场景二。</a:t>
                      </a:r>
                    </a:p>
                  </a:txBody>
                  <a:tcPr marL="68580" marR="68580" marT="0" marB="0"/>
                </a:tc>
                <a:tc>
                  <a:txBody>
                    <a:bodyPr/>
                    <a:lstStyle/>
                    <a:p>
                      <a:pPr indent="304800" algn="just">
                        <a:lnSpc>
                          <a:spcPct val="125000"/>
                        </a:lnSpc>
                      </a:pPr>
                      <a:r>
                        <a:rPr lang="zh-CN" sz="1200" kern="100" dirty="0">
                          <a:effectLst/>
                          <a:latin typeface="微软雅黑" panose="020B0503020204020204" pitchFamily="34" charset="-122"/>
                          <a:ea typeface="微软雅黑" panose="020B0503020204020204" pitchFamily="34" charset="-122"/>
                        </a:rPr>
                        <a:t>已完成，系统中能模拟具体某一架正在运行的飞机，该场景视图四周有数据显示区域和操作区域可以显示该架飞机运行时的相关状态信息，可进行相应的功能操作。</a:t>
                      </a:r>
                    </a:p>
                  </a:txBody>
                  <a:tcPr marL="68580" marR="68580" marT="0" marB="0"/>
                </a:tc>
                <a:extLst>
                  <a:ext uri="{0D108BD9-81ED-4DB2-BD59-A6C34878D82A}">
                    <a16:rowId xmlns:a16="http://schemas.microsoft.com/office/drawing/2014/main" val="889910573"/>
                  </a:ext>
                </a:extLst>
              </a:tr>
              <a:tr h="236067">
                <a:tc>
                  <a:txBody>
                    <a:bodyPr/>
                    <a:lstStyle/>
                    <a:p>
                      <a:pPr indent="304800" algn="just">
                        <a:lnSpc>
                          <a:spcPct val="125000"/>
                        </a:lnSpc>
                      </a:pPr>
                      <a:r>
                        <a:rPr lang="zh-CN" sz="1200" kern="100">
                          <a:effectLst/>
                          <a:latin typeface="微软雅黑" panose="020B0503020204020204" pitchFamily="34" charset="-122"/>
                          <a:ea typeface="微软雅黑" panose="020B0503020204020204" pitchFamily="34" charset="-122"/>
                        </a:rPr>
                        <a:t>构建统一的数据库。</a:t>
                      </a:r>
                    </a:p>
                  </a:txBody>
                  <a:tcPr marL="68580" marR="68580" marT="0" marB="0"/>
                </a:tc>
                <a:tc>
                  <a:txBody>
                    <a:bodyPr/>
                    <a:lstStyle/>
                    <a:p>
                      <a:pPr indent="304800" algn="just">
                        <a:lnSpc>
                          <a:spcPct val="125000"/>
                        </a:lnSpc>
                      </a:pPr>
                      <a:r>
                        <a:rPr lang="zh-CN" sz="1200" kern="100">
                          <a:effectLst/>
                          <a:latin typeface="微软雅黑" panose="020B0503020204020204" pitchFamily="34" charset="-122"/>
                          <a:ea typeface="微软雅黑" panose="020B0503020204020204" pitchFamily="34" charset="-122"/>
                        </a:rPr>
                        <a:t>已完成，所有数据都可统一的访问和存储。</a:t>
                      </a:r>
                    </a:p>
                  </a:txBody>
                  <a:tcPr marL="68580" marR="68580" marT="0" marB="0"/>
                </a:tc>
                <a:extLst>
                  <a:ext uri="{0D108BD9-81ED-4DB2-BD59-A6C34878D82A}">
                    <a16:rowId xmlns:a16="http://schemas.microsoft.com/office/drawing/2014/main" val="166200401"/>
                  </a:ext>
                </a:extLst>
              </a:tr>
              <a:tr h="240010">
                <a:tc>
                  <a:txBody>
                    <a:bodyPr/>
                    <a:lstStyle/>
                    <a:p>
                      <a:pPr indent="304800" algn="just">
                        <a:lnSpc>
                          <a:spcPct val="125000"/>
                        </a:lnSpc>
                      </a:pPr>
                      <a:r>
                        <a:rPr lang="zh-CN" sz="1200" kern="100">
                          <a:effectLst/>
                          <a:latin typeface="微软雅黑" panose="020B0503020204020204" pitchFamily="34" charset="-122"/>
                          <a:ea typeface="微软雅黑" panose="020B0503020204020204" pitchFamily="34" charset="-122"/>
                        </a:rPr>
                        <a:t>构建信息交互的接口模块。 </a:t>
                      </a:r>
                    </a:p>
                  </a:txBody>
                  <a:tcPr marL="68580" marR="68580" marT="0" marB="0"/>
                </a:tc>
                <a:tc>
                  <a:txBody>
                    <a:bodyPr/>
                    <a:lstStyle/>
                    <a:p>
                      <a:pPr indent="304800" algn="just">
                        <a:lnSpc>
                          <a:spcPct val="125000"/>
                        </a:lnSpc>
                      </a:pPr>
                      <a:r>
                        <a:rPr lang="zh-CN" sz="1200" kern="100">
                          <a:effectLst/>
                          <a:latin typeface="微软雅黑" panose="020B0503020204020204" pitchFamily="34" charset="-122"/>
                          <a:ea typeface="微软雅黑" panose="020B0503020204020204" pitchFamily="34" charset="-122"/>
                        </a:rPr>
                        <a:t>已完成，客户端可与主机端进行交互。</a:t>
                      </a:r>
                    </a:p>
                  </a:txBody>
                  <a:tcPr marL="68580" marR="68580" marT="0" marB="0"/>
                </a:tc>
                <a:extLst>
                  <a:ext uri="{0D108BD9-81ED-4DB2-BD59-A6C34878D82A}">
                    <a16:rowId xmlns:a16="http://schemas.microsoft.com/office/drawing/2014/main" val="3560466805"/>
                  </a:ext>
                </a:extLst>
              </a:tr>
              <a:tr h="240010">
                <a:tc>
                  <a:txBody>
                    <a:bodyPr/>
                    <a:lstStyle/>
                    <a:p>
                      <a:pPr indent="304800" algn="just">
                        <a:lnSpc>
                          <a:spcPct val="125000"/>
                        </a:lnSpc>
                      </a:pPr>
                      <a:r>
                        <a:rPr lang="zh-CN" sz="1200" kern="100">
                          <a:effectLst/>
                          <a:latin typeface="微软雅黑" panose="020B0503020204020204" pitchFamily="34" charset="-122"/>
                          <a:ea typeface="微软雅黑" panose="020B0503020204020204" pitchFamily="34" charset="-122"/>
                        </a:rPr>
                        <a:t>构建对外共享的元数据目录。 </a:t>
                      </a:r>
                    </a:p>
                  </a:txBody>
                  <a:tcPr marL="68580" marR="68580" marT="0" marB="0"/>
                </a:tc>
                <a:tc>
                  <a:txBody>
                    <a:bodyPr/>
                    <a:lstStyle/>
                    <a:p>
                      <a:pPr indent="304800" algn="just">
                        <a:lnSpc>
                          <a:spcPct val="125000"/>
                        </a:lnSpc>
                      </a:pPr>
                      <a:r>
                        <a:rPr lang="zh-CN" sz="1200" kern="100" dirty="0">
                          <a:effectLst/>
                          <a:latin typeface="微软雅黑" panose="020B0503020204020204" pitchFamily="34" charset="-122"/>
                          <a:ea typeface="微软雅黑" panose="020B0503020204020204" pitchFamily="34" charset="-122"/>
                        </a:rPr>
                        <a:t>已完成，基于</a:t>
                      </a:r>
                      <a:r>
                        <a:rPr lang="en-US" sz="1200" kern="100" dirty="0">
                          <a:effectLst/>
                          <a:latin typeface="微软雅黑" panose="020B0503020204020204" pitchFamily="34" charset="-122"/>
                          <a:ea typeface="微软雅黑" panose="020B0503020204020204" pitchFamily="34" charset="-122"/>
                        </a:rPr>
                        <a:t>XML</a:t>
                      </a:r>
                      <a:r>
                        <a:rPr lang="zh-CN" sz="1200" kern="100" dirty="0">
                          <a:effectLst/>
                          <a:latin typeface="微软雅黑" panose="020B0503020204020204" pitchFamily="34" charset="-122"/>
                          <a:ea typeface="微软雅黑" panose="020B0503020204020204" pitchFamily="34" charset="-122"/>
                        </a:rPr>
                        <a:t>文件创建的元数据目录。</a:t>
                      </a:r>
                    </a:p>
                  </a:txBody>
                  <a:tcPr marL="68580" marR="68580" marT="0" marB="0"/>
                </a:tc>
                <a:extLst>
                  <a:ext uri="{0D108BD9-81ED-4DB2-BD59-A6C34878D82A}">
                    <a16:rowId xmlns:a16="http://schemas.microsoft.com/office/drawing/2014/main" val="3656850861"/>
                  </a:ext>
                </a:extLst>
              </a:tr>
            </a:tbl>
          </a:graphicData>
        </a:graphic>
      </p:graphicFrame>
      <p:graphicFrame>
        <p:nvGraphicFramePr>
          <p:cNvPr id="4" name="表格 3">
            <a:extLst>
              <a:ext uri="{FF2B5EF4-FFF2-40B4-BE49-F238E27FC236}">
                <a16:creationId xmlns:a16="http://schemas.microsoft.com/office/drawing/2014/main" id="{4D6949FF-731D-E896-7E75-05F554A6C683}"/>
              </a:ext>
            </a:extLst>
          </p:cNvPr>
          <p:cNvGraphicFramePr>
            <a:graphicFrameLocks noGrp="1"/>
          </p:cNvGraphicFramePr>
          <p:nvPr>
            <p:extLst>
              <p:ext uri="{D42A27DB-BD31-4B8C-83A1-F6EECF244321}">
                <p14:modId xmlns:p14="http://schemas.microsoft.com/office/powerpoint/2010/main" val="3684743630"/>
              </p:ext>
            </p:extLst>
          </p:nvPr>
        </p:nvGraphicFramePr>
        <p:xfrm>
          <a:off x="1650371" y="3759142"/>
          <a:ext cx="8894432" cy="2872826"/>
        </p:xfrm>
        <a:graphic>
          <a:graphicData uri="http://schemas.openxmlformats.org/drawingml/2006/table">
            <a:tbl>
              <a:tblPr firstRow="1" firstCol="1" bandRow="1">
                <a:tableStyleId>{073A0DAA-6AF3-43AB-8588-CEC1D06C72B9}</a:tableStyleId>
              </a:tblPr>
              <a:tblGrid>
                <a:gridCol w="1818341">
                  <a:extLst>
                    <a:ext uri="{9D8B030D-6E8A-4147-A177-3AD203B41FA5}">
                      <a16:colId xmlns:a16="http://schemas.microsoft.com/office/drawing/2014/main" val="2677402402"/>
                    </a:ext>
                  </a:extLst>
                </a:gridCol>
                <a:gridCol w="3496232">
                  <a:extLst>
                    <a:ext uri="{9D8B030D-6E8A-4147-A177-3AD203B41FA5}">
                      <a16:colId xmlns:a16="http://schemas.microsoft.com/office/drawing/2014/main" val="2981439208"/>
                    </a:ext>
                  </a:extLst>
                </a:gridCol>
                <a:gridCol w="3579859">
                  <a:extLst>
                    <a:ext uri="{9D8B030D-6E8A-4147-A177-3AD203B41FA5}">
                      <a16:colId xmlns:a16="http://schemas.microsoft.com/office/drawing/2014/main" val="452045502"/>
                    </a:ext>
                  </a:extLst>
                </a:gridCol>
              </a:tblGrid>
              <a:tr h="232331">
                <a:tc>
                  <a:txBody>
                    <a:bodyPr/>
                    <a:lstStyle/>
                    <a:p>
                      <a:pPr algn="ctr">
                        <a:lnSpc>
                          <a:spcPct val="125000"/>
                        </a:lnSpc>
                      </a:pPr>
                      <a:r>
                        <a:rPr lang="zh-CN" sz="1200" kern="100">
                          <a:effectLst/>
                          <a:latin typeface="微软雅黑" panose="020B0503020204020204" pitchFamily="34" charset="-122"/>
                          <a:ea typeface="微软雅黑" panose="020B0503020204020204" pitchFamily="34" charset="-122"/>
                        </a:rPr>
                        <a:t>功能</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ctr">
                        <a:lnSpc>
                          <a:spcPct val="125000"/>
                        </a:lnSpc>
                      </a:pPr>
                      <a:r>
                        <a:rPr lang="en-US" sz="1200" kern="100">
                          <a:effectLst/>
                          <a:latin typeface="微软雅黑" panose="020B0503020204020204" pitchFamily="34" charset="-122"/>
                          <a:ea typeface="微软雅黑" panose="020B0503020204020204" pitchFamily="34" charset="-122"/>
                        </a:rPr>
                        <a:t>Windows</a:t>
                      </a:r>
                      <a:r>
                        <a:rPr lang="zh-CN" sz="1200" kern="100">
                          <a:effectLst/>
                          <a:latin typeface="微软雅黑" panose="020B0503020204020204" pitchFamily="34" charset="-122"/>
                          <a:ea typeface="微软雅黑" panose="020B0503020204020204" pitchFamily="34" charset="-122"/>
                        </a:rPr>
                        <a:t>主机端</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ctr">
                        <a:lnSpc>
                          <a:spcPct val="125000"/>
                        </a:lnSpc>
                      </a:pPr>
                      <a:r>
                        <a:rPr lang="en-US" sz="1200" kern="100" dirty="0">
                          <a:effectLst/>
                          <a:latin typeface="微软雅黑" panose="020B0503020204020204" pitchFamily="34" charset="-122"/>
                          <a:ea typeface="微软雅黑" panose="020B0503020204020204" pitchFamily="34" charset="-122"/>
                        </a:rPr>
                        <a:t>Linux</a:t>
                      </a:r>
                      <a:r>
                        <a:rPr lang="zh-CN" sz="1200" kern="100" dirty="0">
                          <a:effectLst/>
                          <a:latin typeface="微软雅黑" panose="020B0503020204020204" pitchFamily="34" charset="-122"/>
                          <a:ea typeface="微软雅黑" panose="020B0503020204020204" pitchFamily="34" charset="-122"/>
                        </a:rPr>
                        <a:t>客户端</a:t>
                      </a:r>
                      <a:endParaRPr lang="zh-CN" sz="1050" kern="100" dirty="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304798313"/>
                  </a:ext>
                </a:extLst>
              </a:tr>
              <a:tr h="482968">
                <a:tc>
                  <a:txBody>
                    <a:bodyPr/>
                    <a:lstStyle/>
                    <a:p>
                      <a:pPr algn="just">
                        <a:lnSpc>
                          <a:spcPct val="125000"/>
                        </a:lnSpc>
                      </a:pPr>
                      <a:r>
                        <a:rPr lang="zh-CN" sz="1200" kern="100" dirty="0">
                          <a:effectLst/>
                          <a:latin typeface="微软雅黑" panose="020B0503020204020204" pitchFamily="34" charset="-122"/>
                          <a:ea typeface="微软雅黑" panose="020B0503020204020204" pitchFamily="34" charset="-122"/>
                        </a:rPr>
                        <a:t>无人机能否编队飞行？</a:t>
                      </a:r>
                      <a:endParaRPr lang="zh-CN" sz="1050" kern="100" dirty="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能，只要操控一个主无人机，所有从无人机会自动跟随。</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能，只要操控一个主无人机，所有从无人机会自动跟随。</a:t>
                      </a:r>
                      <a:endParaRPr lang="zh-CN" sz="1050" kern="10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281888032"/>
                  </a:ext>
                </a:extLst>
              </a:tr>
              <a:tr h="775662">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能否切换无人机？</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dirty="0">
                          <a:effectLst/>
                          <a:latin typeface="微软雅黑" panose="020B0503020204020204" pitchFamily="34" charset="-122"/>
                          <a:ea typeface="微软雅黑" panose="020B0503020204020204" pitchFamily="34" charset="-122"/>
                        </a:rPr>
                        <a:t>能，只要通过简单的</a:t>
                      </a:r>
                      <a:r>
                        <a:rPr lang="en-US" sz="1200" kern="100" dirty="0">
                          <a:effectLst/>
                          <a:latin typeface="微软雅黑" panose="020B0503020204020204" pitchFamily="34" charset="-122"/>
                          <a:ea typeface="微软雅黑" panose="020B0503020204020204" pitchFamily="34" charset="-122"/>
                        </a:rPr>
                        <a:t>API</a:t>
                      </a:r>
                      <a:r>
                        <a:rPr lang="zh-CN" sz="1200" kern="100" dirty="0">
                          <a:effectLst/>
                          <a:latin typeface="微软雅黑" panose="020B0503020204020204" pitchFamily="34" charset="-122"/>
                          <a:ea typeface="微软雅黑" panose="020B0503020204020204" pitchFamily="34" charset="-122"/>
                        </a:rPr>
                        <a:t>就能实现随意切换任何一个从无人机作为主无人机，但是若要进行数据录制则需要提前通过代码实现给每个无人机搭载摄像头。</a:t>
                      </a:r>
                      <a:endParaRPr lang="zh-CN" sz="1050" kern="100" dirty="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dirty="0">
                          <a:effectLst/>
                          <a:latin typeface="微软雅黑" panose="020B0503020204020204" pitchFamily="34" charset="-122"/>
                          <a:ea typeface="微软雅黑" panose="020B0503020204020204" pitchFamily="34" charset="-122"/>
                        </a:rPr>
                        <a:t>否，在</a:t>
                      </a:r>
                      <a:r>
                        <a:rPr lang="en-US" sz="1200" kern="100" dirty="0">
                          <a:effectLst/>
                          <a:latin typeface="微软雅黑" panose="020B0503020204020204" pitchFamily="34" charset="-122"/>
                          <a:ea typeface="微软雅黑" panose="020B0503020204020204" pitchFamily="34" charset="-122"/>
                        </a:rPr>
                        <a:t>Linux</a:t>
                      </a:r>
                      <a:r>
                        <a:rPr lang="zh-CN" sz="1200" kern="100" dirty="0">
                          <a:effectLst/>
                          <a:latin typeface="微软雅黑" panose="020B0503020204020204" pitchFamily="34" charset="-122"/>
                          <a:ea typeface="微软雅黑" panose="020B0503020204020204" pitchFamily="34" charset="-122"/>
                        </a:rPr>
                        <a:t>应用</a:t>
                      </a:r>
                      <a:r>
                        <a:rPr lang="en-US" sz="1200" kern="100" dirty="0">
                          <a:effectLst/>
                          <a:latin typeface="微软雅黑" panose="020B0503020204020204" pitchFamily="34" charset="-122"/>
                          <a:ea typeface="微软雅黑" panose="020B0503020204020204" pitchFamily="34" charset="-122"/>
                        </a:rPr>
                        <a:t>Px4</a:t>
                      </a:r>
                      <a:r>
                        <a:rPr lang="zh-CN" sz="1200" kern="100" dirty="0">
                          <a:effectLst/>
                          <a:latin typeface="微软雅黑" panose="020B0503020204020204" pitchFamily="34" charset="-122"/>
                          <a:ea typeface="微软雅黑" panose="020B0503020204020204" pitchFamily="34" charset="-122"/>
                        </a:rPr>
                        <a:t>操控无人机编队飞行时绑定了主飞机，因此也仅能操控主飞机，若是强行切换则可能会丢失连接。</a:t>
                      </a:r>
                      <a:endParaRPr lang="zh-CN" sz="1050" kern="100" dirty="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548743014"/>
                  </a:ext>
                </a:extLst>
              </a:tr>
              <a:tr h="775662">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是否能对对场景进行操作？</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能，主机客户端能够方便对场景进行任何操作，我们可以在主机的平台上进行任意本文前面章节提过的任何环境操作。</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有限操作，在</a:t>
                      </a:r>
                      <a:r>
                        <a:rPr lang="en-US" sz="1200" kern="100">
                          <a:effectLst/>
                          <a:latin typeface="微软雅黑" panose="020B0503020204020204" pitchFamily="34" charset="-122"/>
                          <a:ea typeface="微软雅黑" panose="020B0503020204020204" pitchFamily="34" charset="-122"/>
                        </a:rPr>
                        <a:t>Linux</a:t>
                      </a:r>
                      <a:r>
                        <a:rPr lang="zh-CN" sz="1200" kern="100">
                          <a:effectLst/>
                          <a:latin typeface="微软雅黑" panose="020B0503020204020204" pitchFamily="34" charset="-122"/>
                          <a:ea typeface="微软雅黑" panose="020B0503020204020204" pitchFamily="34" charset="-122"/>
                        </a:rPr>
                        <a:t>客户端中没办法直接对虚拟场景中的环境（如风向、天气等）进行任何调整，但能通过</a:t>
                      </a:r>
                      <a:r>
                        <a:rPr lang="en-US" sz="1200" kern="100">
                          <a:effectLst/>
                          <a:latin typeface="微软雅黑" panose="020B0503020204020204" pitchFamily="34" charset="-122"/>
                          <a:ea typeface="微软雅黑" panose="020B0503020204020204" pitchFamily="34" charset="-122"/>
                        </a:rPr>
                        <a:t>API</a:t>
                      </a:r>
                      <a:r>
                        <a:rPr lang="zh-CN" sz="1200" kern="100">
                          <a:effectLst/>
                          <a:latin typeface="微软雅黑" panose="020B0503020204020204" pitchFamily="34" charset="-122"/>
                          <a:ea typeface="微软雅黑" panose="020B0503020204020204" pitchFamily="34" charset="-122"/>
                        </a:rPr>
                        <a:t>操作主机端进行调整。</a:t>
                      </a:r>
                      <a:endParaRPr lang="zh-CN" sz="1050" kern="10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720011171"/>
                  </a:ext>
                </a:extLst>
              </a:tr>
              <a:tr h="377689">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是否能进行数据录制？</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能。</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有限操作，需要通过</a:t>
                      </a:r>
                      <a:r>
                        <a:rPr lang="en-US" sz="1200" kern="100">
                          <a:effectLst/>
                          <a:latin typeface="微软雅黑" panose="020B0503020204020204" pitchFamily="34" charset="-122"/>
                          <a:ea typeface="微软雅黑" panose="020B0503020204020204" pitchFamily="34" charset="-122"/>
                        </a:rPr>
                        <a:t>API</a:t>
                      </a:r>
                      <a:r>
                        <a:rPr lang="zh-CN" sz="1200" kern="100">
                          <a:effectLst/>
                          <a:latin typeface="微软雅黑" panose="020B0503020204020204" pitchFamily="34" charset="-122"/>
                          <a:ea typeface="微软雅黑" panose="020B0503020204020204" pitchFamily="34" charset="-122"/>
                        </a:rPr>
                        <a:t>对主机端进行录制。</a:t>
                      </a:r>
                      <a:endParaRPr lang="zh-CN" sz="1050" kern="10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730171051"/>
                  </a:ext>
                </a:extLst>
              </a:tr>
              <a:tr h="228514">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数据能否共享？</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a:effectLst/>
                          <a:latin typeface="微软雅黑" panose="020B0503020204020204" pitchFamily="34" charset="-122"/>
                          <a:ea typeface="微软雅黑" panose="020B0503020204020204" pitchFamily="34" charset="-122"/>
                        </a:rPr>
                        <a:t>能。</a:t>
                      </a:r>
                      <a:endParaRPr lang="zh-CN" sz="1050" kern="100">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25000"/>
                        </a:lnSpc>
                      </a:pPr>
                      <a:r>
                        <a:rPr lang="zh-CN" sz="1200" kern="100" dirty="0">
                          <a:effectLst/>
                          <a:latin typeface="微软雅黑" panose="020B0503020204020204" pitchFamily="34" charset="-122"/>
                          <a:ea typeface="微软雅黑" panose="020B0503020204020204" pitchFamily="34" charset="-122"/>
                        </a:rPr>
                        <a:t>能。</a:t>
                      </a:r>
                      <a:endParaRPr lang="zh-CN" sz="1050" kern="100" dirty="0">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249636533"/>
                  </a:ext>
                </a:extLst>
              </a:tr>
            </a:tbl>
          </a:graphicData>
        </a:graphic>
      </p:graphicFrame>
    </p:spTree>
    <p:extLst>
      <p:ext uri="{BB962C8B-B14F-4D97-AF65-F5344CB8AC3E}">
        <p14:creationId xmlns:p14="http://schemas.microsoft.com/office/powerpoint/2010/main" val="34782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3062238"/>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rgbClr val="202A36"/>
                </a:solidFill>
                <a:latin typeface="微软雅黑" pitchFamily="34" charset="-122"/>
                <a:ea typeface="微软雅黑" pitchFamily="34" charset="-122"/>
                <a:sym typeface="微软雅黑" pitchFamily="34" charset="-122"/>
              </a:rPr>
              <a:t>谢谢您的指导</a:t>
            </a:r>
          </a:p>
        </p:txBody>
      </p:sp>
      <p:sp>
        <p:nvSpPr>
          <p:cNvPr id="17" name="TextBox 7"/>
          <p:cNvSpPr>
            <a:spLocks noChangeArrowheads="1"/>
          </p:cNvSpPr>
          <p:nvPr/>
        </p:nvSpPr>
        <p:spPr bwMode="auto">
          <a:xfrm>
            <a:off x="3505299" y="2785819"/>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rgbClr val="202A36"/>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rPr>
              <a:t>THANK YOU FOR YOUR GUIDANCE.</a:t>
            </a:r>
            <a:endParaRPr lang="zh-CN" altLang="en-US" sz="2000" dirty="0">
              <a:solidFill>
                <a:srgbClr val="202A36"/>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endParaRPr>
          </a:p>
        </p:txBody>
      </p:sp>
      <p:sp>
        <p:nvSpPr>
          <p:cNvPr id="18" name="矩形 17"/>
          <p:cNvSpPr/>
          <p:nvPr/>
        </p:nvSpPr>
        <p:spPr>
          <a:xfrm>
            <a:off x="0" y="6741368"/>
            <a:ext cx="12195175" cy="116632"/>
          </a:xfrm>
          <a:prstGeom prst="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19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9DF3E13-71BC-0B9A-45E2-7E95B21E6537}"/>
              </a:ext>
            </a:extLst>
          </p:cNvPr>
          <p:cNvGrpSpPr/>
          <p:nvPr/>
        </p:nvGrpSpPr>
        <p:grpSpPr>
          <a:xfrm>
            <a:off x="4620260" y="1211720"/>
            <a:ext cx="2954655" cy="4434560"/>
            <a:chOff x="4441403" y="1418324"/>
            <a:chExt cx="2954655" cy="4434560"/>
          </a:xfrm>
        </p:grpSpPr>
        <p:sp>
          <p:nvSpPr>
            <p:cNvPr id="45" name="文本框 12"/>
            <p:cNvSpPr txBox="1"/>
            <p:nvPr/>
          </p:nvSpPr>
          <p:spPr>
            <a:xfrm>
              <a:off x="4441403" y="4437112"/>
              <a:ext cx="2954655" cy="1415772"/>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论文导读</a:t>
              </a:r>
              <a:endParaRPr lang="en-US" altLang="zh-CN" sz="5400" b="1" dirty="0">
                <a:solidFill>
                  <a:srgbClr val="202A36"/>
                </a:solidFill>
                <a:latin typeface="微软雅黑" panose="020B0503020204020204" pitchFamily="34" charset="-122"/>
                <a:ea typeface="微软雅黑" panose="020B0503020204020204" pitchFamily="34" charset="-122"/>
              </a:endParaRPr>
            </a:p>
            <a:p>
              <a:pPr algn="ctr"/>
              <a:r>
                <a:rPr lang="en-US" altLang="zh-CN" sz="3200" kern="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Introduction</a:t>
              </a:r>
              <a:endParaRPr lang="zh-CN" altLang="zh-CN" sz="3200" kern="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5" name="文本框 13"/>
            <p:cNvSpPr txBox="1"/>
            <p:nvPr/>
          </p:nvSpPr>
          <p:spPr>
            <a:xfrm>
              <a:off x="5108252" y="4009074"/>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46CEAE"/>
                  </a:solidFill>
                </a:rPr>
                <a:t>第一部分</a:t>
              </a:r>
            </a:p>
          </p:txBody>
        </p:sp>
        <p:grpSp>
          <p:nvGrpSpPr>
            <p:cNvPr id="56" name="组合 55"/>
            <p:cNvGrpSpPr/>
            <p:nvPr/>
          </p:nvGrpSpPr>
          <p:grpSpPr>
            <a:xfrm>
              <a:off x="4900329" y="1418324"/>
              <a:ext cx="2036802" cy="2036802"/>
              <a:chOff x="8077074" y="845254"/>
              <a:chExt cx="2036802" cy="2036802"/>
            </a:xfrm>
          </p:grpSpPr>
          <p:sp>
            <p:nvSpPr>
              <p:cNvPr id="57" name="椭圆 56"/>
              <p:cNvSpPr/>
              <p:nvPr/>
            </p:nvSpPr>
            <p:spPr>
              <a:xfrm>
                <a:off x="8077074" y="845254"/>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lgn="ctr"/>
                <a:endParaRPr lang="zh-CN" alt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05559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绪论</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论文导读</a:t>
            </a: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67" name="文本框 25"/>
          <p:cNvSpPr txBox="1"/>
          <p:nvPr/>
        </p:nvSpPr>
        <p:spPr>
          <a:xfrm>
            <a:off x="1418484" y="1124744"/>
            <a:ext cx="9358209" cy="4847096"/>
          </a:xfrm>
          <a:prstGeom prst="rect">
            <a:avLst/>
          </a:prstGeom>
          <a:noFill/>
        </p:spPr>
        <p:txBody>
          <a:bodyPr wrap="square" rtlCol="0">
            <a:spAutoFit/>
          </a:bodyPr>
          <a:lstStyle/>
          <a:p>
            <a:pPr>
              <a:lnSpc>
                <a:spcPct val="120000"/>
              </a:lnSpc>
              <a:spcAft>
                <a:spcPts val="800"/>
              </a:spcAft>
            </a:pPr>
            <a:r>
              <a:rPr lang="zh-CN" altLang="en-US" sz="2000" b="1" dirty="0">
                <a:solidFill>
                  <a:srgbClr val="202A36"/>
                </a:solidFill>
                <a:latin typeface="微软雅黑" panose="020B0503020204020204" pitchFamily="34" charset="-122"/>
                <a:ea typeface="微软雅黑" panose="020B0503020204020204" pitchFamily="34" charset="-122"/>
              </a:rPr>
              <a:t>摘要：</a:t>
            </a:r>
            <a:r>
              <a:rPr lang="zh-CN" altLang="en-US" sz="1600" dirty="0">
                <a:solidFill>
                  <a:schemeClr val="tx1">
                    <a:lumMod val="65000"/>
                    <a:lumOff val="35000"/>
                  </a:schemeClr>
                </a:solidFill>
                <a:latin typeface="微软雅黑" pitchFamily="34" charset="-122"/>
                <a:ea typeface="微软雅黑" pitchFamily="34" charset="-122"/>
              </a:rPr>
              <a:t>随着人们对四旋翼无人机的深入研究和发展，无人机最早从主要作为军事用途为主，到现在演变成在商业发展和消费娱乐都能被广泛应用的重要工具，并且能够支持诸多领域的解决方案，如建筑、能源、农业、救灾等领域。其中，四旋翼无人机由于成本低廉、操作简单和高效安全的特点，更宜应用于多种场合。</a:t>
            </a:r>
          </a:p>
          <a:p>
            <a:pPr>
              <a:lnSpc>
                <a:spcPct val="120000"/>
              </a:lnSpc>
              <a:spcAft>
                <a:spcPts val="800"/>
              </a:spcAft>
            </a:pPr>
            <a:r>
              <a:rPr lang="zh-CN" altLang="en-US" sz="1600" dirty="0">
                <a:solidFill>
                  <a:schemeClr val="tx1">
                    <a:lumMod val="65000"/>
                    <a:lumOff val="35000"/>
                  </a:schemeClr>
                </a:solidFill>
                <a:latin typeface="微软雅黑" pitchFamily="34" charset="-122"/>
                <a:ea typeface="微软雅黑" pitchFamily="34" charset="-122"/>
              </a:rPr>
              <a:t>数字孪生则是一个以数据化形式通过能准确模拟和映射物理对象行为、属性和规则等的虚拟模型。数字孪生的研究对象一般配备了相关的传感器，从而达到在测试中产生和物理对象相关的性能数据（如风向、天气状况、能量输出等），使其能在虚拟模型中实现更为准确模拟，最后再通过虚拟模型来进行研究和改进产品的性能，进而提供更加高效和智能的服务。</a:t>
            </a:r>
          </a:p>
          <a:p>
            <a:pPr>
              <a:lnSpc>
                <a:spcPct val="120000"/>
              </a:lnSpc>
              <a:spcAft>
                <a:spcPts val="800"/>
              </a:spcAft>
            </a:pPr>
            <a:r>
              <a:rPr lang="zh-CN" altLang="en-US" sz="1600" dirty="0">
                <a:solidFill>
                  <a:schemeClr val="tx1">
                    <a:lumMod val="65000"/>
                    <a:lumOff val="35000"/>
                  </a:schemeClr>
                </a:solidFill>
                <a:latin typeface="微软雅黑" pitchFamily="34" charset="-122"/>
                <a:ea typeface="微软雅黑" pitchFamily="34" charset="-122"/>
              </a:rPr>
              <a:t>为了达到四旋翼无人机在编队飞行过程中的虚实交互、实时响应和精确控制等来实现如编队无人机灯光秀的模拟展示，以通过虚幻四引擎开发工具开发一款四旋翼无人机编队飞行数字孪生的模拟应用系统作为任务需求，实现基于数字孪生技术的四旋翼无人机编队飞行全局整体动态演进的模拟。同时，搭建四旋翼无人机编队飞行数字孪生系统架构，使其系统可以编辑不同队形，具有统一数据库和信息交互的接口模块，并对四旋翼无人机编队飞行数字孪生系统的功能和意义进行了介绍。最后，从几何、物理、行为和规则等四个方面融合构建四旋翼无人机编队飞行的数字孪生模型和系统。</a:t>
            </a:r>
          </a:p>
          <a:p>
            <a:pPr>
              <a:lnSpc>
                <a:spcPct val="120000"/>
              </a:lnSpc>
              <a:spcAft>
                <a:spcPts val="800"/>
              </a:spcAft>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68" name="文本框 26"/>
          <p:cNvSpPr txBox="1"/>
          <p:nvPr/>
        </p:nvSpPr>
        <p:spPr>
          <a:xfrm>
            <a:off x="1418482" y="5828661"/>
            <a:ext cx="8443799" cy="430374"/>
          </a:xfrm>
          <a:prstGeom prst="rect">
            <a:avLst/>
          </a:prstGeom>
          <a:noFill/>
        </p:spPr>
        <p:txBody>
          <a:bodyPr wrap="square" rtlCol="0">
            <a:spAutoFit/>
          </a:bodyPr>
          <a:lstStyle/>
          <a:p>
            <a:pPr>
              <a:lnSpc>
                <a:spcPct val="120000"/>
              </a:lnSpc>
            </a:pPr>
            <a:r>
              <a:rPr lang="zh-CN" altLang="en-US" sz="2000" b="1" dirty="0">
                <a:solidFill>
                  <a:srgbClr val="202A36"/>
                </a:solidFill>
                <a:latin typeface="微软雅黑" panose="020B0503020204020204" pitchFamily="34" charset="-122"/>
                <a:ea typeface="微软雅黑" panose="020B0503020204020204" pitchFamily="34" charset="-122"/>
              </a:rPr>
              <a:t>关键字：数字孪生、四旋翼无人机、编队飞行</a:t>
            </a:r>
            <a:endParaRPr lang="zh-CN" altLang="en-US" sz="1400" dirty="0">
              <a:solidFill>
                <a:srgbClr val="202A36"/>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929875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A6B5DD4-8793-1318-E210-A993F6001F85}"/>
              </a:ext>
            </a:extLst>
          </p:cNvPr>
          <p:cNvGrpSpPr/>
          <p:nvPr/>
        </p:nvGrpSpPr>
        <p:grpSpPr>
          <a:xfrm>
            <a:off x="4620260" y="1457941"/>
            <a:ext cx="2954655" cy="3942118"/>
            <a:chOff x="1593531" y="1413384"/>
            <a:chExt cx="2954655" cy="3942118"/>
          </a:xfrm>
        </p:grpSpPr>
        <p:grpSp>
          <p:nvGrpSpPr>
            <p:cNvPr id="56" name="组合 55"/>
            <p:cNvGrpSpPr/>
            <p:nvPr/>
          </p:nvGrpSpPr>
          <p:grpSpPr>
            <a:xfrm>
              <a:off x="2052459" y="1413384"/>
              <a:ext cx="2036802" cy="2036802"/>
              <a:chOff x="8125599" y="1434035"/>
              <a:chExt cx="2036802" cy="2036802"/>
            </a:xfrm>
          </p:grpSpPr>
          <p:sp>
            <p:nvSpPr>
              <p:cNvPr id="57" name="椭圆 56"/>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9" name="文本框 29"/>
            <p:cNvSpPr txBox="1"/>
            <p:nvPr/>
          </p:nvSpPr>
          <p:spPr>
            <a:xfrm>
              <a:off x="2260382" y="4004134"/>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46CEAE"/>
                  </a:solidFill>
                </a:rPr>
                <a:t>第二部分</a:t>
              </a:r>
            </a:p>
          </p:txBody>
        </p:sp>
        <p:sp>
          <p:nvSpPr>
            <p:cNvPr id="60" name="文本框 18"/>
            <p:cNvSpPr txBox="1"/>
            <p:nvPr/>
          </p:nvSpPr>
          <p:spPr>
            <a:xfrm>
              <a:off x="1593531" y="4432172"/>
              <a:ext cx="2954655"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研究背景</a:t>
              </a:r>
              <a:endParaRPr lang="en-US" altLang="zh-CN" sz="5400" b="1" dirty="0">
                <a:solidFill>
                  <a:srgbClr val="202A3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80930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3816424"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国内外研究</a:t>
            </a:r>
            <a:r>
              <a:rPr lang="en-US" altLang="zh-CN" dirty="0">
                <a:solidFill>
                  <a:schemeClr val="tx1">
                    <a:lumMod val="65000"/>
                    <a:lumOff val="35000"/>
                  </a:schemeClr>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四旋翼无人机</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第二章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研究背景</a:t>
            </a:r>
          </a:p>
        </p:txBody>
      </p:sp>
      <p:sp>
        <p:nvSpPr>
          <p:cNvPr id="26" name="Freeform 261"/>
          <p:cNvSpPr>
            <a:spLocks/>
          </p:cNvSpPr>
          <p:nvPr/>
        </p:nvSpPr>
        <p:spPr bwMode="auto">
          <a:xfrm>
            <a:off x="304819" y="179140"/>
            <a:ext cx="307468" cy="307468"/>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14" name="图片 13">
            <a:extLst>
              <a:ext uri="{FF2B5EF4-FFF2-40B4-BE49-F238E27FC236}">
                <a16:creationId xmlns:a16="http://schemas.microsoft.com/office/drawing/2014/main" id="{BC7571F8-DED5-6DBE-2089-0BD06CE117E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41345" y="1070967"/>
            <a:ext cx="4319905" cy="1299845"/>
          </a:xfrm>
          <a:prstGeom prst="rect">
            <a:avLst/>
          </a:prstGeom>
        </p:spPr>
      </p:pic>
      <p:pic>
        <p:nvPicPr>
          <p:cNvPr id="15" name="图片 14">
            <a:extLst>
              <a:ext uri="{FF2B5EF4-FFF2-40B4-BE49-F238E27FC236}">
                <a16:creationId xmlns:a16="http://schemas.microsoft.com/office/drawing/2014/main" id="{F434DA7C-EBE3-3A85-6EAD-D3DA6658AF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41457" y="3694709"/>
            <a:ext cx="2519680" cy="1584960"/>
          </a:xfrm>
          <a:prstGeom prst="rect">
            <a:avLst/>
          </a:prstGeom>
        </p:spPr>
      </p:pic>
      <p:pic>
        <p:nvPicPr>
          <p:cNvPr id="16" name="图片 15">
            <a:extLst>
              <a:ext uri="{FF2B5EF4-FFF2-40B4-BE49-F238E27FC236}">
                <a16:creationId xmlns:a16="http://schemas.microsoft.com/office/drawing/2014/main" id="{D1BDFA21-B33B-C399-6B84-8C74790EF38A}"/>
              </a:ext>
            </a:extLst>
          </p:cNvPr>
          <p:cNvPicPr>
            <a:picLocks noChangeAspect="1"/>
          </p:cNvPicPr>
          <p:nvPr/>
        </p:nvPicPr>
        <p:blipFill>
          <a:blip r:embed="rId6" cstate="email">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733925" y="977622"/>
            <a:ext cx="2519680" cy="1393190"/>
          </a:xfrm>
          <a:prstGeom prst="rect">
            <a:avLst/>
          </a:prstGeom>
        </p:spPr>
      </p:pic>
      <p:pic>
        <p:nvPicPr>
          <p:cNvPr id="17" name="图片 16">
            <a:extLst>
              <a:ext uri="{FF2B5EF4-FFF2-40B4-BE49-F238E27FC236}">
                <a16:creationId xmlns:a16="http://schemas.microsoft.com/office/drawing/2014/main" id="{6825F798-0843-8A58-818F-FBBABC26DE8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33925" y="2897849"/>
            <a:ext cx="2519680" cy="1428750"/>
          </a:xfrm>
          <a:prstGeom prst="rect">
            <a:avLst/>
          </a:prstGeom>
        </p:spPr>
      </p:pic>
      <p:pic>
        <p:nvPicPr>
          <p:cNvPr id="18" name="图片 17">
            <a:extLst>
              <a:ext uri="{FF2B5EF4-FFF2-40B4-BE49-F238E27FC236}">
                <a16:creationId xmlns:a16="http://schemas.microsoft.com/office/drawing/2014/main" id="{1BC6AF61-D890-8266-0BC5-37AC08851D4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1" b="441"/>
          <a:stretch/>
        </p:blipFill>
        <p:spPr bwMode="auto">
          <a:xfrm>
            <a:off x="6734560" y="4853636"/>
            <a:ext cx="2519045" cy="1498600"/>
          </a:xfrm>
          <a:prstGeom prst="rect">
            <a:avLst/>
          </a:prstGeom>
          <a:ln>
            <a:noFill/>
          </a:ln>
          <a:extLst>
            <a:ext uri="{53640926-AAD7-44D8-BBD7-CCE9431645EC}">
              <a14:shadowObscured xmlns:a14="http://schemas.microsoft.com/office/drawing/2010/main"/>
            </a:ext>
          </a:extLst>
        </p:spPr>
      </p:pic>
      <p:sp>
        <p:nvSpPr>
          <p:cNvPr id="20" name="文本框 19">
            <a:extLst>
              <a:ext uri="{FF2B5EF4-FFF2-40B4-BE49-F238E27FC236}">
                <a16:creationId xmlns:a16="http://schemas.microsoft.com/office/drawing/2014/main" id="{85CF3A78-949F-C720-CEBB-AF5B95548E8D}"/>
              </a:ext>
            </a:extLst>
          </p:cNvPr>
          <p:cNvSpPr txBox="1"/>
          <p:nvPr/>
        </p:nvSpPr>
        <p:spPr>
          <a:xfrm>
            <a:off x="253297" y="2305508"/>
            <a:ext cx="6096000" cy="403316"/>
          </a:xfrm>
          <a:prstGeom prst="rect">
            <a:avLst/>
          </a:prstGeom>
          <a:noFill/>
        </p:spPr>
        <p:txBody>
          <a:bodyPr wrap="square">
            <a:spAutoFit/>
          </a:bodyPr>
          <a:lstStyle/>
          <a:p>
            <a:pPr algn="ctr">
              <a:lnSpc>
                <a:spcPct val="125000"/>
              </a:lnSpc>
            </a:pPr>
            <a:r>
              <a:rPr lang="zh-CN" altLang="zh-CN" sz="1800" kern="0" dirty="0">
                <a:effectLst/>
                <a:latin typeface="Times New Roman" panose="02020603050405020304" pitchFamily="18" charset="0"/>
                <a:ea typeface="宋体" panose="02010600030101010101" pitchFamily="2" charset="-122"/>
              </a:rPr>
              <a:t>图</a:t>
            </a:r>
            <a:r>
              <a:rPr lang="en-US" altLang="zh-CN" sz="1800" kern="0" dirty="0">
                <a:effectLst/>
                <a:latin typeface="Times New Roman" panose="02020603050405020304" pitchFamily="18" charset="0"/>
                <a:ea typeface="宋体" panose="02010600030101010101" pitchFamily="2" charset="-122"/>
              </a:rPr>
              <a:t>1 </a:t>
            </a:r>
            <a:r>
              <a:rPr lang="en-US" altLang="zh-CN" sz="1800" kern="0" dirty="0" err="1">
                <a:effectLst/>
                <a:latin typeface="Times New Roman" panose="02020603050405020304" pitchFamily="18" charset="0"/>
                <a:ea typeface="宋体" panose="02010600030101010101" pitchFamily="2" charset="-122"/>
              </a:rPr>
              <a:t>GrroPlane</a:t>
            </a:r>
            <a:r>
              <a:rPr lang="en-US" altLang="zh-CN" sz="1800" kern="0" dirty="0">
                <a:effectLst/>
                <a:latin typeface="Times New Roman" panose="02020603050405020304" pitchFamily="18" charset="0"/>
                <a:ea typeface="宋体" panose="02010600030101010101" pitchFamily="2" charset="-122"/>
              </a:rPr>
              <a:t> No.1</a:t>
            </a:r>
            <a:endParaRPr lang="zh-CN" altLang="zh-CN" sz="1800" kern="100" dirty="0">
              <a:effectLst/>
              <a:latin typeface="Times New Roman" panose="02020603050405020304" pitchFamily="18" charset="0"/>
              <a:ea typeface="宋体" panose="02010600030101010101" pitchFamily="2" charset="-122"/>
            </a:endParaRPr>
          </a:p>
        </p:txBody>
      </p:sp>
      <p:sp>
        <p:nvSpPr>
          <p:cNvPr id="21" name="文本框 20">
            <a:extLst>
              <a:ext uri="{FF2B5EF4-FFF2-40B4-BE49-F238E27FC236}">
                <a16:creationId xmlns:a16="http://schemas.microsoft.com/office/drawing/2014/main" id="{839F1C4F-40DA-0821-2222-36268EDC9594}"/>
              </a:ext>
            </a:extLst>
          </p:cNvPr>
          <p:cNvSpPr txBox="1"/>
          <p:nvPr/>
        </p:nvSpPr>
        <p:spPr>
          <a:xfrm>
            <a:off x="5569975" y="2321554"/>
            <a:ext cx="4847579" cy="403316"/>
          </a:xfrm>
          <a:prstGeom prst="rect">
            <a:avLst/>
          </a:prstGeom>
          <a:noFill/>
        </p:spPr>
        <p:txBody>
          <a:bodyPr wrap="square">
            <a:spAutoFit/>
          </a:bodyPr>
          <a:lstStyle/>
          <a:p>
            <a:pPr algn="ctr">
              <a:lnSpc>
                <a:spcPct val="125000"/>
              </a:lnSpc>
            </a:pPr>
            <a:r>
              <a:rPr lang="zh-CN" altLang="zh-CN" sz="1800" kern="0" dirty="0">
                <a:effectLst/>
                <a:latin typeface="Times New Roman" panose="02020603050405020304" pitchFamily="18" charset="0"/>
                <a:ea typeface="宋体" panose="02010600030101010101" pitchFamily="2" charset="-122"/>
              </a:rPr>
              <a:t>图</a:t>
            </a:r>
            <a:r>
              <a:rPr lang="en-US" altLang="zh-CN" sz="1800" kern="0" dirty="0">
                <a:effectLst/>
                <a:latin typeface="Times New Roman" panose="02020603050405020304" pitchFamily="18" charset="0"/>
                <a:ea typeface="宋体" panose="02010600030101010101" pitchFamily="2" charset="-122"/>
              </a:rPr>
              <a:t>3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斯坦福大学的四旋翼无人机</a:t>
            </a:r>
            <a:endParaRPr lang="zh-CN" altLang="zh-CN" sz="1800" kern="100" dirty="0">
              <a:effectLst/>
              <a:latin typeface="Times New Roman" panose="02020603050405020304" pitchFamily="18" charset="0"/>
              <a:ea typeface="宋体" panose="02010600030101010101" pitchFamily="2" charset="-122"/>
            </a:endParaRPr>
          </a:p>
        </p:txBody>
      </p:sp>
      <p:sp>
        <p:nvSpPr>
          <p:cNvPr id="22" name="文本框 21">
            <a:extLst>
              <a:ext uri="{FF2B5EF4-FFF2-40B4-BE49-F238E27FC236}">
                <a16:creationId xmlns:a16="http://schemas.microsoft.com/office/drawing/2014/main" id="{9F5D5403-7D2A-D3CB-0F2B-3D7E0086D974}"/>
              </a:ext>
            </a:extLst>
          </p:cNvPr>
          <p:cNvSpPr txBox="1"/>
          <p:nvPr/>
        </p:nvSpPr>
        <p:spPr>
          <a:xfrm>
            <a:off x="1029907" y="5301208"/>
            <a:ext cx="4847579" cy="403316"/>
          </a:xfrm>
          <a:prstGeom prst="rect">
            <a:avLst/>
          </a:prstGeom>
          <a:noFill/>
        </p:spPr>
        <p:txBody>
          <a:bodyPr wrap="square">
            <a:spAutoFit/>
          </a:bodyPr>
          <a:lstStyle/>
          <a:p>
            <a:pPr algn="ctr">
              <a:lnSpc>
                <a:spcPct val="125000"/>
              </a:lnSpc>
            </a:pPr>
            <a:r>
              <a:rPr lang="zh-CN" altLang="zh-CN" sz="1800" kern="0" dirty="0">
                <a:effectLst/>
                <a:latin typeface="Times New Roman" panose="02020603050405020304" pitchFamily="18" charset="0"/>
                <a:ea typeface="宋体" panose="02010600030101010101" pitchFamily="2" charset="-122"/>
              </a:rPr>
              <a:t>图</a:t>
            </a:r>
            <a:r>
              <a:rPr lang="en-US" altLang="zh-CN" sz="1800" kern="0" dirty="0">
                <a:effectLst/>
                <a:latin typeface="Times New Roman" panose="02020603050405020304" pitchFamily="18" charset="0"/>
                <a:ea typeface="宋体" panose="02010600030101010101" pitchFamily="2" charset="-122"/>
              </a:rPr>
              <a:t>2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宾夕法尼亚大学的四旋翼无人机</a:t>
            </a:r>
            <a:endParaRPr lang="zh-CN" altLang="zh-CN" sz="1800" kern="100" dirty="0">
              <a:effectLst/>
              <a:latin typeface="Times New Roman" panose="02020603050405020304" pitchFamily="18" charset="0"/>
              <a:ea typeface="宋体" panose="02010600030101010101" pitchFamily="2" charset="-122"/>
            </a:endParaRPr>
          </a:p>
        </p:txBody>
      </p:sp>
      <p:sp>
        <p:nvSpPr>
          <p:cNvPr id="23" name="文本框 22">
            <a:extLst>
              <a:ext uri="{FF2B5EF4-FFF2-40B4-BE49-F238E27FC236}">
                <a16:creationId xmlns:a16="http://schemas.microsoft.com/office/drawing/2014/main" id="{190462FA-7EB8-5300-4116-415ADB97765D}"/>
              </a:ext>
            </a:extLst>
          </p:cNvPr>
          <p:cNvSpPr txBox="1"/>
          <p:nvPr/>
        </p:nvSpPr>
        <p:spPr>
          <a:xfrm>
            <a:off x="5569975" y="4297920"/>
            <a:ext cx="4847579" cy="403316"/>
          </a:xfrm>
          <a:prstGeom prst="rect">
            <a:avLst/>
          </a:prstGeom>
          <a:noFill/>
        </p:spPr>
        <p:txBody>
          <a:bodyPr wrap="square">
            <a:spAutoFit/>
          </a:bodyPr>
          <a:lstStyle/>
          <a:p>
            <a:pPr algn="ctr">
              <a:lnSpc>
                <a:spcPct val="125000"/>
              </a:lnSpc>
            </a:pPr>
            <a:r>
              <a:rPr lang="zh-CN" altLang="zh-CN" sz="1800" kern="0" dirty="0">
                <a:effectLst/>
                <a:latin typeface="Times New Roman" panose="02020603050405020304" pitchFamily="18" charset="0"/>
                <a:ea typeface="宋体" panose="02010600030101010101" pitchFamily="2" charset="-122"/>
              </a:rPr>
              <a:t>图</a:t>
            </a:r>
            <a:r>
              <a:rPr lang="en-US" altLang="zh-CN" sz="1800" kern="0" dirty="0">
                <a:effectLst/>
                <a:latin typeface="Times New Roman" panose="02020603050405020304" pitchFamily="18" charset="0"/>
                <a:ea typeface="宋体" panose="02010600030101010101" pitchFamily="2" charset="-122"/>
              </a:rPr>
              <a:t>4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纽约市立大学城市学院的四旋翼无人机</a:t>
            </a:r>
            <a:endParaRPr lang="zh-CN" altLang="zh-CN" sz="1800" kern="100" dirty="0">
              <a:effectLst/>
              <a:latin typeface="Times New Roman" panose="02020603050405020304" pitchFamily="18" charset="0"/>
              <a:ea typeface="宋体" panose="02010600030101010101" pitchFamily="2" charset="-122"/>
            </a:endParaRPr>
          </a:p>
        </p:txBody>
      </p:sp>
      <p:sp>
        <p:nvSpPr>
          <p:cNvPr id="27" name="文本框 26">
            <a:extLst>
              <a:ext uri="{FF2B5EF4-FFF2-40B4-BE49-F238E27FC236}">
                <a16:creationId xmlns:a16="http://schemas.microsoft.com/office/drawing/2014/main" id="{2B85E4A3-7E88-6C72-17C9-FCBA7D742B2A}"/>
              </a:ext>
            </a:extLst>
          </p:cNvPr>
          <p:cNvSpPr txBox="1"/>
          <p:nvPr/>
        </p:nvSpPr>
        <p:spPr>
          <a:xfrm>
            <a:off x="5604279" y="6328814"/>
            <a:ext cx="4847579" cy="403316"/>
          </a:xfrm>
          <a:prstGeom prst="rect">
            <a:avLst/>
          </a:prstGeom>
          <a:noFill/>
        </p:spPr>
        <p:txBody>
          <a:bodyPr wrap="square">
            <a:spAutoFit/>
          </a:bodyPr>
          <a:lstStyle/>
          <a:p>
            <a:pPr algn="ctr">
              <a:lnSpc>
                <a:spcPct val="125000"/>
              </a:lnSpc>
            </a:pPr>
            <a:r>
              <a:rPr lang="zh-CN" altLang="zh-CN" sz="1800" kern="0" dirty="0">
                <a:effectLst/>
                <a:latin typeface="Times New Roman" panose="02020603050405020304" pitchFamily="18" charset="0"/>
                <a:ea typeface="宋体" panose="02010600030101010101" pitchFamily="2" charset="-122"/>
              </a:rPr>
              <a:t>图</a:t>
            </a:r>
            <a:r>
              <a:rPr lang="en-US" altLang="zh-CN" sz="1800" kern="0" dirty="0">
                <a:effectLst/>
                <a:latin typeface="Times New Roman" panose="02020603050405020304" pitchFamily="18" charset="0"/>
                <a:ea typeface="宋体" panose="02010600030101010101" pitchFamily="2" charset="-122"/>
              </a:rPr>
              <a:t>5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大疆无人机</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35648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3744416"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国内外研究</a:t>
            </a:r>
            <a:r>
              <a:rPr lang="en-US" altLang="zh-CN" dirty="0">
                <a:solidFill>
                  <a:schemeClr val="tx1">
                    <a:lumMod val="65000"/>
                    <a:lumOff val="35000"/>
                  </a:schemeClr>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数字孪生系统</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第二章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研究背景</a:t>
            </a:r>
          </a:p>
        </p:txBody>
      </p:sp>
      <p:sp>
        <p:nvSpPr>
          <p:cNvPr id="26" name="Freeform 261"/>
          <p:cNvSpPr>
            <a:spLocks/>
          </p:cNvSpPr>
          <p:nvPr/>
        </p:nvSpPr>
        <p:spPr bwMode="auto">
          <a:xfrm>
            <a:off x="304819" y="179140"/>
            <a:ext cx="307468" cy="307468"/>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pic>
        <p:nvPicPr>
          <p:cNvPr id="24" name="图片 23">
            <a:extLst>
              <a:ext uri="{FF2B5EF4-FFF2-40B4-BE49-F238E27FC236}">
                <a16:creationId xmlns:a16="http://schemas.microsoft.com/office/drawing/2014/main" id="{ADBEF4F2-05F1-A410-A39F-6E0AE228204A}"/>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8009" y="980283"/>
            <a:ext cx="4319905" cy="2534920"/>
          </a:xfrm>
          <a:prstGeom prst="rect">
            <a:avLst/>
          </a:prstGeom>
          <a:noFill/>
          <a:ln>
            <a:noFill/>
          </a:ln>
        </p:spPr>
      </p:pic>
      <p:pic>
        <p:nvPicPr>
          <p:cNvPr id="25" name="图片 24">
            <a:extLst>
              <a:ext uri="{FF2B5EF4-FFF2-40B4-BE49-F238E27FC236}">
                <a16:creationId xmlns:a16="http://schemas.microsoft.com/office/drawing/2014/main" id="{A1D226D1-D85F-44A7-3B86-30B7AF69C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626" y="1085872"/>
            <a:ext cx="4319905" cy="2791460"/>
          </a:xfrm>
          <a:prstGeom prst="rect">
            <a:avLst/>
          </a:prstGeom>
        </p:spPr>
      </p:pic>
      <p:sp>
        <p:nvSpPr>
          <p:cNvPr id="39" name="文本框 38">
            <a:extLst>
              <a:ext uri="{FF2B5EF4-FFF2-40B4-BE49-F238E27FC236}">
                <a16:creationId xmlns:a16="http://schemas.microsoft.com/office/drawing/2014/main" id="{A894FD88-E5D0-FE1B-D2EE-534EA18C2027}"/>
              </a:ext>
            </a:extLst>
          </p:cNvPr>
          <p:cNvSpPr txBox="1"/>
          <p:nvPr/>
        </p:nvSpPr>
        <p:spPr>
          <a:xfrm>
            <a:off x="6102816" y="4154330"/>
            <a:ext cx="5029526" cy="1477328"/>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清华大学的学者们则基于多</a:t>
            </a:r>
            <a:r>
              <a:rPr lang="en-US" altLang="zh-CN" sz="1800" dirty="0">
                <a:effectLst/>
                <a:latin typeface="微软雅黑" panose="020B0503020204020204" pitchFamily="34" charset="-122"/>
                <a:ea typeface="微软雅黑" panose="020B0503020204020204" pitchFamily="34" charset="-122"/>
              </a:rPr>
              <a:t>Agent</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技术开发了一个名为</a:t>
            </a:r>
            <a:r>
              <a:rPr lang="en-US" altLang="zh-CN" sz="1800" dirty="0" err="1">
                <a:effectLst/>
                <a:latin typeface="微软雅黑" panose="020B0503020204020204" pitchFamily="34" charset="-122"/>
                <a:ea typeface="微软雅黑" panose="020B0503020204020204" pitchFamily="34" charset="-122"/>
              </a:rPr>
              <a:t>UAVsim</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的无人机模拟系统，该系统采用了分层的体系结构，并在单系统内将内核、算法和显示进行完全的分离，从而实现多无人机在模拟系统的测试</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701AB6EE-50F7-D718-4891-01FE0AC84DE5}"/>
              </a:ext>
            </a:extLst>
          </p:cNvPr>
          <p:cNvSpPr txBox="1"/>
          <p:nvPr/>
        </p:nvSpPr>
        <p:spPr>
          <a:xfrm>
            <a:off x="659358" y="3877332"/>
            <a:ext cx="4837228" cy="2031325"/>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美国陆军研究所的</a:t>
            </a:r>
            <a:r>
              <a:rPr lang="en-US" altLang="zh-CN" sz="1800" dirty="0">
                <a:effectLst/>
                <a:latin typeface="微软雅黑" panose="020B0503020204020204" pitchFamily="34" charset="-122"/>
                <a:ea typeface="微软雅黑" panose="020B0503020204020204" pitchFamily="34" charset="-122"/>
              </a:rPr>
              <a:t>Richard Garcia</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基于商用飞行模拟软件</a:t>
            </a:r>
            <a:r>
              <a:rPr lang="en-US" altLang="zh-CN" sz="1800" dirty="0">
                <a:effectLst/>
                <a:latin typeface="微软雅黑" panose="020B0503020204020204" pitchFamily="34" charset="-122"/>
                <a:ea typeface="微软雅黑" panose="020B0503020204020204" pitchFamily="34" charset="-122"/>
              </a:rPr>
              <a:t> X-Plane</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搭配</a:t>
            </a:r>
            <a:r>
              <a:rPr lang="en-US" altLang="zh-CN" sz="1800" dirty="0">
                <a:effectLst/>
                <a:latin typeface="微软雅黑" panose="020B0503020204020204" pitchFamily="34" charset="-122"/>
                <a:ea typeface="微软雅黑" panose="020B0503020204020204" pitchFamily="34" charset="-122"/>
              </a:rPr>
              <a:t>MATLAB</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搭建了无人机导航和编队的模块，开发了能实现多无人机的模拟系统。研究人员可以在该系统上进行</a:t>
            </a:r>
            <a:r>
              <a:rPr lang="en-US" altLang="zh-CN" sz="1800" dirty="0">
                <a:effectLst/>
                <a:latin typeface="微软雅黑" panose="020B0503020204020204" pitchFamily="34" charset="-122"/>
                <a:ea typeface="微软雅黑" panose="020B0503020204020204" pitchFamily="34" charset="-122"/>
              </a:rPr>
              <a:t> 4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台无人机的控制与编队算法测试。该系统通过了专业级的</a:t>
            </a:r>
            <a:r>
              <a:rPr lang="en-US" altLang="zh-CN" sz="1800" dirty="0">
                <a:effectLst/>
                <a:latin typeface="微软雅黑" panose="020B0503020204020204" pitchFamily="34" charset="-122"/>
                <a:ea typeface="微软雅黑" panose="020B0503020204020204" pitchFamily="34" charset="-122"/>
              </a:rPr>
              <a:t> X-Plane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模拟软件来实现比较贴近真实的无人机飞行模拟效果。</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931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D220291-139E-160A-7674-BE983E946C51}"/>
              </a:ext>
            </a:extLst>
          </p:cNvPr>
          <p:cNvGrpSpPr/>
          <p:nvPr/>
        </p:nvGrpSpPr>
        <p:grpSpPr>
          <a:xfrm>
            <a:off x="4620259" y="1457941"/>
            <a:ext cx="2954655" cy="3942118"/>
            <a:chOff x="1593530" y="1413384"/>
            <a:chExt cx="2954655" cy="3942118"/>
          </a:xfrm>
        </p:grpSpPr>
        <p:sp>
          <p:nvSpPr>
            <p:cNvPr id="45" name="文本框 16"/>
            <p:cNvSpPr txBox="1"/>
            <p:nvPr/>
          </p:nvSpPr>
          <p:spPr>
            <a:xfrm>
              <a:off x="2260382" y="4004134"/>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46CEAE"/>
                  </a:solidFill>
                </a:rPr>
                <a:t>第三部分</a:t>
              </a:r>
            </a:p>
          </p:txBody>
        </p:sp>
        <p:grpSp>
          <p:nvGrpSpPr>
            <p:cNvPr id="55" name="组合 54"/>
            <p:cNvGrpSpPr/>
            <p:nvPr/>
          </p:nvGrpSpPr>
          <p:grpSpPr>
            <a:xfrm>
              <a:off x="2052459" y="1413384"/>
              <a:ext cx="2036802" cy="2036802"/>
              <a:chOff x="8125599" y="1434035"/>
              <a:chExt cx="2036802" cy="2036802"/>
            </a:xfrm>
          </p:grpSpPr>
          <p:sp>
            <p:nvSpPr>
              <p:cNvPr id="56" name="椭圆 55"/>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6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sp>
          <p:nvSpPr>
            <p:cNvPr id="66" name="文本框 33"/>
            <p:cNvSpPr txBox="1"/>
            <p:nvPr/>
          </p:nvSpPr>
          <p:spPr>
            <a:xfrm>
              <a:off x="1593530" y="4432172"/>
              <a:ext cx="2954655"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实现方案</a:t>
              </a:r>
            </a:p>
          </p:txBody>
        </p:sp>
      </p:grpSp>
    </p:spTree>
    <p:extLst>
      <p:ext uri="{BB962C8B-B14F-4D97-AF65-F5344CB8AC3E}">
        <p14:creationId xmlns:p14="http://schemas.microsoft.com/office/powerpoint/2010/main" val="41614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系统架构</a:t>
            </a: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第三章</a:t>
            </a: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实现方案</a:t>
            </a:r>
          </a:p>
        </p:txBody>
      </p:sp>
      <p:grpSp>
        <p:nvGrpSpPr>
          <p:cNvPr id="33" name="组合 32"/>
          <p:cNvGrpSpPr>
            <a:grpSpLocks noChangeAspect="1"/>
          </p:cNvGrpSpPr>
          <p:nvPr/>
        </p:nvGrpSpPr>
        <p:grpSpPr>
          <a:xfrm>
            <a:off x="330916" y="199584"/>
            <a:ext cx="310767" cy="266579"/>
            <a:chOff x="5084763" y="971548"/>
            <a:chExt cx="323865" cy="277813"/>
          </a:xfrm>
          <a:solidFill>
            <a:schemeClr val="bg1"/>
          </a:solidFill>
        </p:grpSpPr>
        <p:sp>
          <p:nvSpPr>
            <p:cNvPr id="34"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6"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pic>
        <p:nvPicPr>
          <p:cNvPr id="49" name="图片 48">
            <a:extLst>
              <a:ext uri="{FF2B5EF4-FFF2-40B4-BE49-F238E27FC236}">
                <a16:creationId xmlns:a16="http://schemas.microsoft.com/office/drawing/2014/main" id="{0B6205C8-D845-465A-3A24-522E791A98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20781" y="790457"/>
            <a:ext cx="9353611" cy="5259086"/>
          </a:xfrm>
          <a:prstGeom prst="rect">
            <a:avLst/>
          </a:prstGeom>
        </p:spPr>
      </p:pic>
      <p:sp>
        <p:nvSpPr>
          <p:cNvPr id="2" name="文本框 1">
            <a:extLst>
              <a:ext uri="{FF2B5EF4-FFF2-40B4-BE49-F238E27FC236}">
                <a16:creationId xmlns:a16="http://schemas.microsoft.com/office/drawing/2014/main" id="{9FA4E9D5-4DA6-74DE-E3D6-B114179F0DF9}"/>
              </a:ext>
            </a:extLst>
          </p:cNvPr>
          <p:cNvSpPr txBox="1"/>
          <p:nvPr/>
        </p:nvSpPr>
        <p:spPr>
          <a:xfrm>
            <a:off x="5312756" y="6049543"/>
            <a:ext cx="1569660" cy="369332"/>
          </a:xfrm>
          <a:prstGeom prst="rect">
            <a:avLst/>
          </a:prstGeom>
          <a:noFill/>
        </p:spPr>
        <p:txBody>
          <a:bodyPr wrap="none" rtlCol="0">
            <a:spAutoFit/>
          </a:bodyPr>
          <a:lstStyle/>
          <a:p>
            <a:pPr algn="ct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系统设计架构</a:t>
            </a:r>
            <a:endParaRPr lang="zh-CN" altLang="en-US" dirty="0"/>
          </a:p>
        </p:txBody>
      </p:sp>
    </p:spTree>
    <p:extLst>
      <p:ext uri="{BB962C8B-B14F-4D97-AF65-F5344CB8AC3E}">
        <p14:creationId xmlns:p14="http://schemas.microsoft.com/office/powerpoint/2010/main" val="34419344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2460</TotalTime>
  <Words>1948</Words>
  <Application>Microsoft Office PowerPoint</Application>
  <PresentationFormat>自定义</PresentationFormat>
  <Paragraphs>227</Paragraphs>
  <Slides>25</Slides>
  <Notes>25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方正兰亭黑简体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cp:lastModifiedBy>Huii Shan Lai</cp:lastModifiedBy>
  <cp:revision>15</cp:revision>
  <dcterms:created xsi:type="dcterms:W3CDTF">2015-12-03T10:50:49Z</dcterms:created>
  <dcterms:modified xsi:type="dcterms:W3CDTF">2022-06-15T04:27:42Z</dcterms:modified>
</cp:coreProperties>
</file>